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9" r:id="rId2"/>
    <p:sldId id="307" r:id="rId3"/>
    <p:sldId id="304" r:id="rId4"/>
    <p:sldId id="305" r:id="rId5"/>
    <p:sldId id="310" r:id="rId6"/>
    <p:sldId id="306" r:id="rId7"/>
    <p:sldId id="302" r:id="rId8"/>
    <p:sldId id="272" r:id="rId9"/>
  </p:sldIdLst>
  <p:sldSz cx="12192000" cy="6858000"/>
  <p:notesSz cx="9601200" cy="73152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autoAdjust="0"/>
    <p:restoredTop sz="86259" autoAdjust="0"/>
  </p:normalViewPr>
  <p:slideViewPr>
    <p:cSldViewPr snapToGrid="0" showGuide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1336"/>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e93ac0409dfb8b8ba295c0fe296407c">
            <a:pPr rtl="0"/>
            <a:r>
              <a:rPr dirty="0" lang="en-US">
                <a:solidFill>
                  <a:srgbClr val="000000"/>
                </a:solidFill>
                <a:latin typeface="Lato"/>
                <a:sym typeface="Lato"/>
              </a:rPr>
              <a:t>Maintenant que toutes les options de catégorie ont été configurées, nous allons créer dans cette vidéo notre catégorie Âge, et deux combinaisons de catégories: Âge, ainsi qu'Âge et Sexe.</a:t>
            </a:r>
            <a:endParaRPr dirty="0" lang="en-NO">
              <a:solidFill>
                <a:srgbClr val="000000"/>
              </a:solidFill>
              <a:latin typeface="Lato"/>
              <a:sym typeface="Lato"/>
            </a:endParaRPr>
          </a:p>
        </p:txBody>
      </p:sp>
    </p:spTree>
    <p:extLst>
      <p:ext uri="{BB962C8B-B14F-4D97-AF65-F5344CB8AC3E}">
        <p14:creationId xmlns:p14="http://schemas.microsoft.com/office/powerpoint/2010/main" val="251419130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8c453fbad375e2309f270070659c60">
            <a:r>
              <a:rPr dirty="0" lang="en-US"/>
              <a:t>Dans l'application Maintenance, cliquez sur Catégorie dans le menu de la barre supérieure, puis sur l'onglet Catégorie dans le menu de gauche. Tout comme pour les options de catégorie, s'il existe déjà une catégorie contenant les options de catégorie dont vous avez besoin, il n'est pas nécessaire d'en créer une autre.</a:t>
            </a:r>
          </a:p>
          <a:p>
            <a:endParaRPr dirty="0" lang="en-US"/>
          </a:p>
          <a:p txid="5d866913f3d1026b5260c099113e422c">
            <a:r>
              <a:rPr dirty="0" lang="en-US"/>
              <a:t>Dans notre cas, nous constatons que la catégorie Sexe existe, il n'est donc pas nécessaire de créer une autre catégorie Sexe.</a:t>
            </a:r>
          </a:p>
          <a:p>
            <a:endParaRPr dirty="0" lang="en-US"/>
          </a:p>
          <a:p txid="9ff739ebd339ebc2f55af7f92af03a30">
            <a:r>
              <a:rPr dirty="0" lang="en-US"/>
              <a:t>Pour créer une nouvelle catégorie, cliquez sur le signe +. Le nom et le nom abrégé sont des champs obligatoires. Ajoutez Age comme nom et le nom abrégé de la catégorie. Comme pour les options de catégorie, ces champs doivent contenir des valeurs uniques pour ce type de métadonnées afin d'éviter la duplication accidentelle de catégories.</a:t>
            </a:r>
          </a:p>
          <a:p>
            <a:endParaRPr dirty="0" lang="en-US"/>
          </a:p>
          <a:p txid="d606a94a6ea029de78d7a169ed3bc974">
            <a:r>
              <a:rPr dirty="0" lang="en-US"/>
              <a:t>Le type de dimension des données est le prochain champ obligatoire. Il existe deux types de dimension, la désagrégation et les attributs. Chaque fois que nous désagrégeons un élément de données, comme c'est le cas dans cet exemple, nous sélectionnons "Désagrégation".</a:t>
            </a:r>
          </a:p>
          <a:p>
            <a:endParaRPr dirty="0" lang="en-US"/>
          </a:p>
          <a:p txid="c19c4bdbb6bbe3e97c2d054a2d21e31e">
            <a:r>
              <a:rPr dirty="0" lang="en-US"/>
              <a:t>Vous pouvez en savoir plus sur le type d'attribut en consultant la documentation DHIS2. Vous pouvez voir ci-dessous la case à cocher de la dimension des données, qui est sélectionnée par défaut. Si cette case est cochée, cette catégorie sera alors disponible en tant que dimension dans les applications Cartes, Tableaux de bord et Visualiseur de données.</a:t>
            </a:r>
          </a:p>
          <a:p>
            <a:endParaRPr dirty="0" lang="en-US"/>
          </a:p>
          <a:p txid="61648b2fb08173941ac721a1434a6236">
            <a:r>
              <a:rPr dirty="0" lang="en-US"/>
              <a:t>Cette sélection peut devenir encombrante lorsque plusieurs catégories sont sélectionnées en tant que dimension des données. Cependant, il arrive souvent que des catégories partagées, y compris l'âge et le sexe, soient toujours disponibles. Nous garderons donc cette sélection dans cet exemple.</a:t>
            </a:r>
          </a:p>
          <a:p>
            <a:endParaRPr dirty="0" lang="en-US"/>
          </a:p>
          <a:p txid="9796df9212c851eb95755b49422df85e">
            <a:r>
              <a:rPr dirty="0" err="1" lang="en-US"/>
              <a:t>Ensuite, ajoutons les trois options de catégorie d'âge à la catégorie. Vous pouvez les ajouter à la catégorie en double-cliquant sur chaque option individuellement, ou en maintenant la touche Contrôle sous Windows ou Commande sous Mac pour sélectionner plusieurs options dans la liste.</a:t>
            </a:r>
            <a:r>
              <a:rPr dirty="0" lang="en-US"/>
            </a:r>
          </a:p>
          <a:p>
            <a:endParaRPr dirty="0" lang="en-US"/>
          </a:p>
          <a:p txid="9a8703149e0c17d67a29810b1b5c3851">
            <a:r>
              <a:rPr dirty="0" lang="en-US"/>
              <a:t>Cliquez ensuite sur la flèche de droite pour les déplacer dans la colonne sélectionnée. Il faut noter que l'ordre des options de catégorie dans la colonne sélectionnée est très important.</a:t>
            </a:r>
          </a:p>
          <a:p>
            <a:endParaRPr dirty="0" lang="en-US"/>
          </a:p>
          <a:p txid="64519c8d2bcbdbc64d54b8250f32233b">
            <a:r>
              <a:rPr dirty="0" lang="en-US"/>
              <a:t>L'ordre des options de catégorie dans la liste indique leur ordre dans les applications de saisie et d'analyse des données. On peut utiliser les flèches vers le haut et vers le bas pour déplacer les options dans le bon ordre afin de s'assurer que nos âges sont en ordre. Cliquez ensuite sur enregistrer.</a:t>
            </a:r>
          </a:p>
          <a:p>
            <a:endParaRPr dirty="0" lang="en-US"/>
          </a:p>
          <a:p txid="fcf54802c6424bdbdbb254026826b92b">
            <a:r>
              <a:rPr dirty="0" lang="en-US"/>
              <a:t>Cela nous renvoie à notre liste de catégories. Enfin, nous devons créer les combinaisons de catégories dont nous avons besoin pour les éléments de données de l'ensemble de données.</a:t>
            </a:r>
          </a:p>
        </p:txBody>
      </p:sp>
    </p:spTree>
    <p:extLst>
      <p:ext uri="{BB962C8B-B14F-4D97-AF65-F5344CB8AC3E}">
        <p14:creationId xmlns:p14="http://schemas.microsoft.com/office/powerpoint/2010/main" val="219770797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0493225abd8d03c11e61949c5f4af9c">
            <a:pPr fontAlgn="t" rtl="0"/>
            <a:r>
              <a:rPr dirty="0" lang="en-US"/>
              <a:t>Pour cet ensemble de données, nous devons créer deux combinaisons de catégories, l'une pour l'âge et l'autre pour une combinaison de l'âge et du sexe. On peut se demander s'il est nécessaire de créer une combinaison de catégories si l'on ne dispose que de la désagrégation de l'âge et qu'on ne la combine avec rien d'autre. La réponse est oui, nous devons toujours passer par cette étape, peu importe que nous créions une combinaison de catégories avec une seule catégorie ou que nous en combinions plusieurs.</a:t>
            </a:r>
            <a:endParaRPr dirty="0" lang="en-NO"/>
          </a:p>
        </p:txBody>
      </p:sp>
    </p:spTree>
    <p:extLst>
      <p:ext uri="{BB962C8B-B14F-4D97-AF65-F5344CB8AC3E}">
        <p14:creationId xmlns:p14="http://schemas.microsoft.com/office/powerpoint/2010/main" val="234204920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33502c0acb40f89489858d5344ab264">
            <a:r>
              <a:rPr dirty="0" lang="en-US"/>
              <a:t>La raison en est qu'il n'est pas possible d'appliquer des catégories directement aux éléments de données. Pour ce faire, vous avez toujours besoin de la combinaison de catégories. Cela permet de maintenir la cohérence dans la façon dont les désagrégations sont appliquées aux éléments de données dans le modèle de métadonnées dans DHIS2.</a:t>
            </a:r>
            <a:r>
              <a:rPr dirty="0" err="1" lang="en-US"/>
            </a:r>
            <a:r>
              <a:rPr dirty="0" lang="en-US"/>
            </a:r>
            <a:endParaRPr dirty="0" lang="en-NO"/>
          </a:p>
        </p:txBody>
      </p:sp>
    </p:spTree>
    <p:extLst>
      <p:ext uri="{BB962C8B-B14F-4D97-AF65-F5344CB8AC3E}">
        <p14:creationId xmlns:p14="http://schemas.microsoft.com/office/powerpoint/2010/main" val="282329481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788a10d4c0de28a2662032407a5e73">
            <a:r>
              <a:rPr dirty="0" lang="en-US"/>
              <a:t>Pour créer la combinaison de catégories d'âge, allez dans l'onglet Combinaison de catégories et cliquez sur le signe +.</a:t>
            </a:r>
          </a:p>
          <a:p>
            <a:endParaRPr dirty="0" lang="en-US"/>
          </a:p>
          <a:p txid="0fc0d2955c16c5a647f630541f9593fe">
            <a:r>
              <a:rPr dirty="0" lang="en-US"/>
              <a:t>Indiquez le nom tel que vous voulez qu'il apparaisse dans l'application "Maintenance". Ensuite, dans les champs de type de dimension de données, sélectionnez le type de dimension de cette combinaison de catégories.</a:t>
            </a:r>
          </a:p>
          <a:p>
            <a:endParaRPr dirty="0" lang="en-US"/>
          </a:p>
          <a:p txid="98e1070b62fb073717ad40f65bee14f5">
            <a:r>
              <a:rPr dirty="0" lang="en-US"/>
              <a:t>Dans cet exemple, nous créons la combinaison pour l'utiliser en tant que désagrégation d'un élément de données, nous pouvons donc garder la désagrégation sélectionnée. Pour en savoir plus sur le type d'attribut, consultez la documentation DHIS2. Enfin, attribuez la bonne catégorie à la combinaison. Dans cet exemple, nous sélectionnons uniquement la catégorie "âge" et cliquons sur "enregistrer".</a:t>
            </a:r>
          </a:p>
          <a:p>
            <a:endParaRPr dirty="0" lang="en-US"/>
          </a:p>
          <a:p txid="95fc5f0873fef43c4fd3f479cee0f812">
            <a:r>
              <a:rPr dirty="0" lang="en-US"/>
              <a:t>Répétons cette étape pour créer la deuxième combinaison de catégories de notre ensemble de données, la combinaison âge et sexe. Cliquez sur le signe + et ajoutez un nom. Pour le type de dimension de données, assurez-vous que vous avez sélectionné Désagrégation.</a:t>
            </a:r>
          </a:p>
          <a:p>
            <a:endParaRPr dirty="0" lang="en-US"/>
          </a:p>
          <a:p txid="c80a57538c2c1dcea854bf2aab02d3ac">
            <a:r>
              <a:rPr dirty="0" lang="en-US"/>
              <a:t>Enfin, déplacez les deux catégories, âge et sexe, dans la colonne sélectionnée en double-cliquant dessus. Tout comme pour les options de catégorie, l'ordre des catégories dans la colonne sélectionnée est également très important. Leur ordre dans cette liste correspond à leur ordre dans l'application de saisie des données.</a:t>
            </a:r>
          </a:p>
          <a:p>
            <a:endParaRPr dirty="0" lang="en-US"/>
          </a:p>
          <a:p txid="740cea2758824a6dac4364439ebe5ffa">
            <a:r>
              <a:rPr dirty="0" lang="en-US"/>
              <a:t>Dans notre exemple, nous devons nous assurer que la catégorie "âge" vient en premier, suivie de la catégorie "sexe", puisque c'est ainsi que nous voulons que les catégories s'affichent lors de la saisie des données.</a:t>
            </a:r>
          </a:p>
          <a:p>
            <a:endParaRPr dirty="0" lang="en-US"/>
          </a:p>
          <a:p txid="8bc6fbb3ba0015390d9bac92b36ccacf">
            <a:r>
              <a:rPr dirty="0" lang="en-US"/>
              <a:t>Une fois les combinaisons de catégories créées, DHIS2 crée automatiquement la dernière partie du modèle, c'est-à-dire les combinaisons d'options de catégories. Vous pouvez consulter la documentation pour en savoir plus sur ce concept.</a:t>
            </a:r>
            <a:r>
              <a:rPr lang="en-US"/>
            </a:r>
          </a:p>
        </p:txBody>
      </p:sp>
    </p:spTree>
    <p:extLst>
      <p:ext uri="{BB962C8B-B14F-4D97-AF65-F5344CB8AC3E}">
        <p14:creationId xmlns:p14="http://schemas.microsoft.com/office/powerpoint/2010/main" val="73622519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b90a39e43077d73e0895eaebd36f993">
            <a:pPr rtl="0"/>
            <a:r>
              <a:rPr b="0" dirty="0" i="0" kern="1200" lang="en-US" strike="noStrike" sz="1400" u="none">
                <a:solidFill>
                  <a:schemeClr val="tx1"/>
                </a:solidFill>
                <a:effectLst/>
                <a:latin charset="0" panose="020F0502020204030203" pitchFamily="34" typeface="Lato"/>
                <a:ea typeface="+mn-ea"/>
                <a:cs typeface="+mn-cs"/>
              </a:rPr>
              <a:t>En résumé, une fois que vous avez créé les options de catégorie, vous devez créer les catégories qui regrouperont les options de catégorie. Ensuite, vous devez créer les combinaisons de catégories qui seront attribuées aux éléments de données. DHIS2 créera automatiquement les combinaisons d'options de catégorie.</a:t>
            </a:r>
            <a:br>
              <a:rPr dirty="0" lang="en-US"/>
            </a:br>
            <a:br>
              <a:rPr dirty="0" lang="en-US"/>
            </a:br>
            <a:endParaRPr dirty="0" lang="en-NO"/>
          </a:p>
        </p:txBody>
      </p:sp>
    </p:spTree>
    <p:extLst>
      <p:ext uri="{BB962C8B-B14F-4D97-AF65-F5344CB8AC3E}">
        <p14:creationId xmlns:p14="http://schemas.microsoft.com/office/powerpoint/2010/main" val="87263459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8.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7" Target="../media/image25.sv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24.png"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7" Target="../media/image29.sv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8.png" Type="http://schemas.openxmlformats.org/officeDocument/2006/relationships/image"/><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8.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0.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09a707ee982e9793a79e8d337c90110">
            <a:r>
              <a:rPr dirty="0" lang="en-US"/>
              <a:t>Création de catégories et</a:t>
            </a:r>
            <a:r>
              <a:rPr lang="en-US"/>
            </a:r>
          </a:p>
          <a:p txid="ef55a9c68acc861dff8ad676a7ccfa43">
            <a:r>
              <a:rPr lang="en-US"/>
              <a:t>de combinaisons de catégories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2904" p14:dur="2000" spd="slow"/>
    </mc:Choice>
    <mc:Fallback xmlns="">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557fe593461d01270103da7cb46d7ac3">
            <a:r>
              <a:rPr dirty="0" lang="en-NO"/>
              <a:t>Dans cette vidéo, vous allez voir…</a:t>
            </a:r>
          </a:p>
        </p:txBody>
      </p:sp>
      <p:sp>
        <p:nvSpPr>
          <p:cNvPr id="26" name="TextBox 25">
            <a:extLst>
              <a:ext uri="{FF2B5EF4-FFF2-40B4-BE49-F238E27FC236}">
                <a16:creationId xmlns:a16="http://schemas.microsoft.com/office/drawing/2014/main" id="{DD89D0DB-BAC6-F66F-04F8-611C395C59D1}"/>
              </a:ext>
            </a:extLst>
          </p:cNvPr>
          <p:cNvSpPr txBox="1"/>
          <p:nvPr/>
        </p:nvSpPr>
        <p:spPr>
          <a:xfrm>
            <a:off x="6260159" y="1635229"/>
            <a:ext cx="2230419" cy="1200329"/>
          </a:xfrm>
          <a:prstGeom prst="rect">
            <a:avLst/>
          </a:prstGeom>
          <a:noFill/>
        </p:spPr>
        <p:txBody>
          <a:bodyPr rtlCol="0" wrap="none">
            <a:spAutoFit/>
          </a:bodyPr>
          <a:lstStyle/>
          <a:p txid="ecbe6af07404a28502449bcb2c7b95b2">
            <a:pPr algn="l" indent="-342900" marL="342900">
              <a:buClr>
                <a:srgbClr val="008CCF"/>
              </a:buClr>
              <a:buFont charset="-79" pitchFamily="2" typeface="Rubik"/>
              <a:buChar char="•"/>
            </a:pPr>
            <a:r>
              <a:rPr dirty="0" lang="en-NO" sz="2400"/>
              <a:t>10-14 ans</a:t>
            </a:r>
          </a:p>
          <a:p txid="f2cdf30531af982a5a2d56f9a5ab7dc4">
            <a:pPr algn="l" indent="-342900" marL="342900">
              <a:buClr>
                <a:srgbClr val="008CCF"/>
              </a:buClr>
              <a:buFont charset="-79" pitchFamily="2" typeface="Rubik"/>
              <a:buChar char="•"/>
            </a:pPr>
            <a:r>
              <a:rPr dirty="0" lang="en-NO" sz="2400"/>
              <a:t>15-19 ans</a:t>
            </a:r>
          </a:p>
          <a:p txid="c36e344af182f215b2516e7d72d4ff6c">
            <a:pPr algn="l" indent="-342900" marL="342900">
              <a:buClr>
                <a:srgbClr val="008CCF"/>
              </a:buClr>
              <a:buFont charset="-79" pitchFamily="2" typeface="Rubik"/>
              <a:buChar char="•"/>
            </a:pPr>
            <a:r>
              <a:rPr dirty="0" lang="en-NO" sz="2400"/>
              <a:t>20 ans et plus</a:t>
            </a:r>
          </a:p>
        </p:txBody>
      </p:sp>
      <p:sp>
        <p:nvSpPr>
          <p:cNvPr id="30" name="TextBox 29">
            <a:extLst>
              <a:ext uri="{FF2B5EF4-FFF2-40B4-BE49-F238E27FC236}">
                <a16:creationId xmlns:a16="http://schemas.microsoft.com/office/drawing/2014/main" id="{84FBA4D3-F125-FC1B-EF03-7961995F17DF}"/>
              </a:ext>
            </a:extLst>
          </p:cNvPr>
          <p:cNvSpPr txBox="1"/>
          <p:nvPr/>
        </p:nvSpPr>
        <p:spPr>
          <a:xfrm>
            <a:off x="2652229" y="188030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c1959197434308ce85fe8eeef0e9d7e4">
            <a:r>
              <a:rPr lang="es-ES" sz="2300"/>
              <a:t>Les options de catégorie</a:t>
            </a:r>
          </a:p>
        </p:txBody>
      </p:sp>
      <p:sp>
        <p:nvSpPr>
          <p:cNvPr id="34" name="Oval 33">
            <a:extLst>
              <a:ext uri="{FF2B5EF4-FFF2-40B4-BE49-F238E27FC236}">
                <a16:creationId xmlns:a16="http://schemas.microsoft.com/office/drawing/2014/main" id="{EA25FE78-8A20-7B12-58EB-A4AD164C1D18}"/>
              </a:ext>
            </a:extLst>
          </p:cNvPr>
          <p:cNvSpPr/>
          <p:nvPr/>
        </p:nvSpPr>
        <p:spPr>
          <a:xfrm>
            <a:off x="2429351" y="1653561"/>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afcdbfeb6ecfbdd0ba628696e3cc163">
            <a:pPr algn="ctr"/>
            <a:r>
              <a:rPr lang="es-ES"/>
              <a:t>1</a:t>
            </a:r>
          </a:p>
        </p:txBody>
      </p:sp>
      <p:sp>
        <p:nvSpPr>
          <p:cNvPr id="35" name="TextBox 34">
            <a:extLst>
              <a:ext uri="{FF2B5EF4-FFF2-40B4-BE49-F238E27FC236}">
                <a16:creationId xmlns:a16="http://schemas.microsoft.com/office/drawing/2014/main" id="{BE7C5EEA-665C-299F-1812-B176E647376D}"/>
              </a:ext>
            </a:extLst>
          </p:cNvPr>
          <p:cNvSpPr txBox="1"/>
          <p:nvPr/>
        </p:nvSpPr>
        <p:spPr>
          <a:xfrm>
            <a:off x="8974613" y="1819895"/>
            <a:ext cx="1576072" cy="830997"/>
          </a:xfrm>
          <a:prstGeom prst="rect">
            <a:avLst/>
          </a:prstGeom>
          <a:noFill/>
        </p:spPr>
        <p:txBody>
          <a:bodyPr rtlCol="0" wrap="none">
            <a:spAutoFit/>
          </a:bodyPr>
          <a:lstStyle/>
          <a:p txid="ef9f154d9b1682716807499db62da285">
            <a:pPr algn="l" indent="-342900" marL="342900">
              <a:buClr>
                <a:srgbClr val="008CCF"/>
              </a:buClr>
              <a:buFont charset="-79" pitchFamily="2" typeface="Rubik"/>
              <a:buChar char="•"/>
            </a:pPr>
            <a:r>
              <a:rPr lang="es-ES" sz="2400"/>
              <a:t>Masculin</a:t>
            </a:r>
          </a:p>
          <a:p txid="46c231f173fc187d02a4a160e05d580a">
            <a:pPr algn="l" indent="-342900" marL="342900">
              <a:buClr>
                <a:srgbClr val="008CCF"/>
              </a:buClr>
              <a:buFont charset="-79" pitchFamily="2" typeface="Rubik"/>
              <a:buChar char="•"/>
            </a:pPr>
            <a:r>
              <a:rPr lang="es-ES" sz="2400"/>
              <a:t>Féminin</a:t>
            </a:r>
            <a:endParaRPr dirty="0" lang="en-NO" sz="2400"/>
          </a:p>
        </p:txBody>
      </p:sp>
      <p:sp>
        <p:nvSpPr>
          <p:cNvPr id="39" name="TextBox 38">
            <a:extLst>
              <a:ext uri="{FF2B5EF4-FFF2-40B4-BE49-F238E27FC236}">
                <a16:creationId xmlns:a16="http://schemas.microsoft.com/office/drawing/2014/main" id="{E305FF81-3429-75AB-7672-36BF80F41411}"/>
              </a:ext>
            </a:extLst>
          </p:cNvPr>
          <p:cNvSpPr txBox="1"/>
          <p:nvPr/>
        </p:nvSpPr>
        <p:spPr>
          <a:xfrm>
            <a:off x="2652229" y="312592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0" name="Oval 39">
            <a:extLst>
              <a:ext uri="{FF2B5EF4-FFF2-40B4-BE49-F238E27FC236}">
                <a16:creationId xmlns:a16="http://schemas.microsoft.com/office/drawing/2014/main" id="{4D64EFAA-4393-CE33-013F-E2954BB9D7E2}"/>
              </a:ext>
            </a:extLst>
          </p:cNvPr>
          <p:cNvSpPr/>
          <p:nvPr/>
        </p:nvSpPr>
        <p:spPr>
          <a:xfrm>
            <a:off x="2425487" y="2896812"/>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1" name="TextBox 40">
            <a:extLst>
              <a:ext uri="{FF2B5EF4-FFF2-40B4-BE49-F238E27FC236}">
                <a16:creationId xmlns:a16="http://schemas.microsoft.com/office/drawing/2014/main" id="{242DB6A5-6F1F-CEF4-974E-2D836F536C18}"/>
              </a:ext>
            </a:extLst>
          </p:cNvPr>
          <p:cNvSpPr txBox="1"/>
          <p:nvPr/>
        </p:nvSpPr>
        <p:spPr>
          <a:xfrm>
            <a:off x="2651540" y="4396151"/>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42" name="Oval 41">
            <a:extLst>
              <a:ext uri="{FF2B5EF4-FFF2-40B4-BE49-F238E27FC236}">
                <a16:creationId xmlns:a16="http://schemas.microsoft.com/office/drawing/2014/main" id="{0492BBBB-D36B-B4A8-3EFC-D4A55341D9CB}"/>
              </a:ext>
            </a:extLst>
          </p:cNvPr>
          <p:cNvSpPr/>
          <p:nvPr/>
        </p:nvSpPr>
        <p:spPr>
          <a:xfrm>
            <a:off x="2425487" y="4170506"/>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43" name="TextBox 42">
            <a:extLst>
              <a:ext uri="{FF2B5EF4-FFF2-40B4-BE49-F238E27FC236}">
                <a16:creationId xmlns:a16="http://schemas.microsoft.com/office/drawing/2014/main" id="{1E372661-D531-ABBD-AAB2-1BC4F4A5FE50}"/>
              </a:ext>
            </a:extLst>
          </p:cNvPr>
          <p:cNvSpPr txBox="1"/>
          <p:nvPr/>
        </p:nvSpPr>
        <p:spPr>
          <a:xfrm>
            <a:off x="6260159" y="3195935"/>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
        <p:nvSpPr>
          <p:cNvPr id="44" name="TextBox 43">
            <a:extLst>
              <a:ext uri="{FF2B5EF4-FFF2-40B4-BE49-F238E27FC236}">
                <a16:creationId xmlns:a16="http://schemas.microsoft.com/office/drawing/2014/main" id="{0D381118-6849-42C6-4908-682F4E36D393}"/>
              </a:ext>
            </a:extLst>
          </p:cNvPr>
          <p:cNvSpPr txBox="1"/>
          <p:nvPr/>
        </p:nvSpPr>
        <p:spPr>
          <a:xfrm>
            <a:off x="6260159" y="4723510"/>
            <a:ext cx="3838509" cy="461665"/>
          </a:xfrm>
          <a:prstGeom prst="rect">
            <a:avLst/>
          </a:prstGeom>
          <a:noFill/>
        </p:spPr>
        <p:txBody>
          <a:bodyPr rtlCol="0" wrap="square">
            <a:spAutoFit/>
          </a:bodyPr>
          <a:lstStyle/>
          <a:p txid="d8c10ed96623ff07aa493395bf3a1b97">
            <a:pPr algn="l" indent="-342900" marL="342900">
              <a:buClr>
                <a:srgbClr val="008CCF"/>
              </a:buClr>
              <a:buFont charset="-79" pitchFamily="2" typeface="Rubik"/>
              <a:buChar char="•"/>
            </a:pPr>
            <a:r>
              <a:rPr lang="es-ES" sz="2400"/>
              <a:t>Âge (RMNCAH) + Sexe</a:t>
            </a:r>
            <a:endParaRPr dirty="0" lang="en-NO" sz="2400"/>
          </a:p>
        </p:txBody>
      </p:sp>
      <p:sp>
        <p:nvSpPr>
          <p:cNvPr id="45" name="TextBox 44">
            <a:extLst>
              <a:ext uri="{FF2B5EF4-FFF2-40B4-BE49-F238E27FC236}">
                <a16:creationId xmlns:a16="http://schemas.microsoft.com/office/drawing/2014/main" id="{BA781AFA-60E8-EC7D-705E-8B986CD50205}"/>
              </a:ext>
            </a:extLst>
          </p:cNvPr>
          <p:cNvSpPr txBox="1"/>
          <p:nvPr/>
        </p:nvSpPr>
        <p:spPr>
          <a:xfrm>
            <a:off x="6260159" y="4238706"/>
            <a:ext cx="3102205" cy="461665"/>
          </a:xfrm>
          <a:prstGeom prst="rect">
            <a:avLst/>
          </a:prstGeom>
          <a:noFill/>
        </p:spPr>
        <p:txBody>
          <a:bodyPr rtlCol="0" wrap="square">
            <a:spAutoFit/>
          </a:bodyPr>
          <a:lstStyle/>
          <a:p txid="006b59652f5ccdaabe43ef928bae677f">
            <a:pPr algn="l" indent="-342900" marL="342900">
              <a:buClr>
                <a:srgbClr val="008CCF"/>
              </a:buClr>
              <a:buFont charset="-79" pitchFamily="2" typeface="Rubik"/>
              <a:buChar char="•"/>
            </a:pPr>
            <a:r>
              <a:rPr lang="es-ES" sz="2400"/>
              <a:t>Âge (RMNCAH)</a:t>
            </a:r>
            <a:endParaRPr dirty="0" lang="en-NO" sz="2400"/>
          </a:p>
        </p:txBody>
      </p:sp>
    </p:spTree>
    <p:custDataLst>
      <p:tags r:id="rId1"/>
    </p:custDataLst>
    <p:extLst>
      <p:ext uri="{BB962C8B-B14F-4D97-AF65-F5344CB8AC3E}">
        <p14:creationId xmlns:p14="http://schemas.microsoft.com/office/powerpoint/2010/main" val="725980890"/>
      </p:ext>
    </p:extLst>
  </p:cSld>
  <p:clrMapOvr>
    <a:masterClrMapping/>
  </p:clrMapOvr>
  <mc:AlternateContent xmlns:mc="http://schemas.openxmlformats.org/markup-compatibility/2006" xmlns:p14="http://schemas.microsoft.com/office/powerpoint/2010/main">
    <mc:Choice Requires="p14">
      <p:transition advTm="14352" p14:dur="2000" spd="slow"/>
    </mc:Choice>
    <mc:Fallback xmlns="">
      <p:transition advTm="1435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4"/>
                                        </p:tgtEl>
                                        <p:attrNameLst>
                                          <p:attrName>style.visibility</p:attrName>
                                        </p:attrNameLst>
                                      </p:cBhvr>
                                      <p:to>
                                        <p:strVal val="visible"/>
                                      </p:to>
                                    </p:set>
                                    <p:anim calcmode="lin" valueType="num">
                                      <p:cBhvr>
                                        <p:cTn dur="250" fill="hold" id="7"/>
                                        <p:tgtEl>
                                          <p:spTgt spid="34"/>
                                        </p:tgtEl>
                                        <p:attrNameLst>
                                          <p:attrName>ppt_w</p:attrName>
                                        </p:attrNameLst>
                                      </p:cBhvr>
                                      <p:tavLst>
                                        <p:tav tm="0">
                                          <p:val>
                                            <p:fltVal val="0"/>
                                          </p:val>
                                        </p:tav>
                                        <p:tav tm="100000">
                                          <p:val>
                                            <p:strVal val="#ppt_w"/>
                                          </p:val>
                                        </p:tav>
                                      </p:tavLst>
                                    </p:anim>
                                    <p:anim calcmode="lin" valueType="num">
                                      <p:cBhvr>
                                        <p:cTn dur="250" fill="hold" id="8"/>
                                        <p:tgtEl>
                                          <p:spTgt spid="34"/>
                                        </p:tgtEl>
                                        <p:attrNameLst>
                                          <p:attrName>ppt_h</p:attrName>
                                        </p:attrNameLst>
                                      </p:cBhvr>
                                      <p:tavLst>
                                        <p:tav tm="0">
                                          <p:val>
                                            <p:fltVal val="0"/>
                                          </p:val>
                                        </p:tav>
                                        <p:tav tm="100000">
                                          <p:val>
                                            <p:strVal val="#ppt_h"/>
                                          </p:val>
                                        </p:tav>
                                      </p:tavLst>
                                    </p:anim>
                                    <p:animEffect filter="fade" transition="in">
                                      <p:cBhvr>
                                        <p:cTn dur="250" id="9"/>
                                        <p:tgtEl>
                                          <p:spTgt spid="34"/>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30"/>
                                        </p:tgtEl>
                                        <p:attrNameLst>
                                          <p:attrName>style.visibility</p:attrName>
                                        </p:attrNameLst>
                                      </p:cBhvr>
                                      <p:to>
                                        <p:strVal val="visible"/>
                                      </p:to>
                                    </p:set>
                                    <p:animEffect filter="fade" transition="in">
                                      <p:cBhvr>
                                        <p:cTn dur="500" id="13"/>
                                        <p:tgtEl>
                                          <p:spTgt spid="30"/>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53" presetSubtype="16">
                                  <p:stCondLst>
                                    <p:cond delay="0"/>
                                  </p:stCondLst>
                                  <p:childTnLst>
                                    <p:set>
                                      <p:cBhvr>
                                        <p:cTn dur="1" fill="hold" id="23">
                                          <p:stCondLst>
                                            <p:cond delay="0"/>
                                          </p:stCondLst>
                                        </p:cTn>
                                        <p:tgtEl>
                                          <p:spTgt spid="40"/>
                                        </p:tgtEl>
                                        <p:attrNameLst>
                                          <p:attrName>style.visibility</p:attrName>
                                        </p:attrNameLst>
                                      </p:cBhvr>
                                      <p:to>
                                        <p:strVal val="visible"/>
                                      </p:to>
                                    </p:set>
                                    <p:anim calcmode="lin" valueType="num">
                                      <p:cBhvr>
                                        <p:cTn dur="250" fill="hold" id="24"/>
                                        <p:tgtEl>
                                          <p:spTgt spid="40"/>
                                        </p:tgtEl>
                                        <p:attrNameLst>
                                          <p:attrName>ppt_w</p:attrName>
                                        </p:attrNameLst>
                                      </p:cBhvr>
                                      <p:tavLst>
                                        <p:tav tm="0">
                                          <p:val>
                                            <p:fltVal val="0"/>
                                          </p:val>
                                        </p:tav>
                                        <p:tav tm="100000">
                                          <p:val>
                                            <p:strVal val="#ppt_w"/>
                                          </p:val>
                                        </p:tav>
                                      </p:tavLst>
                                    </p:anim>
                                    <p:anim calcmode="lin" valueType="num">
                                      <p:cBhvr>
                                        <p:cTn dur="250" fill="hold" id="25"/>
                                        <p:tgtEl>
                                          <p:spTgt spid="40"/>
                                        </p:tgtEl>
                                        <p:attrNameLst>
                                          <p:attrName>ppt_h</p:attrName>
                                        </p:attrNameLst>
                                      </p:cBhvr>
                                      <p:tavLst>
                                        <p:tav tm="0">
                                          <p:val>
                                            <p:fltVal val="0"/>
                                          </p:val>
                                        </p:tav>
                                        <p:tav tm="100000">
                                          <p:val>
                                            <p:strVal val="#ppt_h"/>
                                          </p:val>
                                        </p:tav>
                                      </p:tavLst>
                                    </p:anim>
                                    <p:animEffect filter="fade" transition="in">
                                      <p:cBhvr>
                                        <p:cTn dur="250" id="26"/>
                                        <p:tgtEl>
                                          <p:spTgt spid="40"/>
                                        </p:tgtEl>
                                      </p:cBhvr>
                                    </p:animEffect>
                                  </p:childTnLst>
                                </p:cTn>
                              </p:par>
                            </p:childTnLst>
                          </p:cTn>
                        </p:par>
                        <p:par>
                          <p:cTn fill="hold" id="27">
                            <p:stCondLst>
                              <p:cond delay="250"/>
                            </p:stCondLst>
                            <p:childTnLst>
                              <p:par>
                                <p:cTn fill="hold" grpId="0" id="28" nodeType="afterEffect" presetClass="entr" presetID="10" presetSubtype="0">
                                  <p:stCondLst>
                                    <p:cond delay="0"/>
                                  </p:stCondLst>
                                  <p:childTnLst>
                                    <p:set>
                                      <p:cBhvr>
                                        <p:cTn dur="1" fill="hold" id="29">
                                          <p:stCondLst>
                                            <p:cond delay="0"/>
                                          </p:stCondLst>
                                        </p:cTn>
                                        <p:tgtEl>
                                          <p:spTgt spid="39"/>
                                        </p:tgtEl>
                                        <p:attrNameLst>
                                          <p:attrName>style.visibility</p:attrName>
                                        </p:attrNameLst>
                                      </p:cBhvr>
                                      <p:to>
                                        <p:strVal val="visible"/>
                                      </p:to>
                                    </p:set>
                                    <p:animEffect filter="fade" transition="in">
                                      <p:cBhvr>
                                        <p:cTn dur="500" id="30"/>
                                        <p:tgtEl>
                                          <p:spTgt spid="39"/>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43"/>
                                        </p:tgtEl>
                                        <p:attrNameLst>
                                          <p:attrName>style.visibility</p:attrName>
                                        </p:attrNameLst>
                                      </p:cBhvr>
                                      <p:to>
                                        <p:strVal val="visible"/>
                                      </p:to>
                                    </p:set>
                                    <p:animEffect filter="fade" transition="in">
                                      <p:cBhvr>
                                        <p:cTn dur="500" id="33"/>
                                        <p:tgtEl>
                                          <p:spTgt spid="4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53" presetSubtype="16">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p:cTn dur="250" fill="hold" id="38"/>
                                        <p:tgtEl>
                                          <p:spTgt spid="42"/>
                                        </p:tgtEl>
                                        <p:attrNameLst>
                                          <p:attrName>ppt_w</p:attrName>
                                        </p:attrNameLst>
                                      </p:cBhvr>
                                      <p:tavLst>
                                        <p:tav tm="0">
                                          <p:val>
                                            <p:fltVal val="0"/>
                                          </p:val>
                                        </p:tav>
                                        <p:tav tm="100000">
                                          <p:val>
                                            <p:strVal val="#ppt_w"/>
                                          </p:val>
                                        </p:tav>
                                      </p:tavLst>
                                    </p:anim>
                                    <p:anim calcmode="lin" valueType="num">
                                      <p:cBhvr>
                                        <p:cTn dur="250" fill="hold" id="39"/>
                                        <p:tgtEl>
                                          <p:spTgt spid="42"/>
                                        </p:tgtEl>
                                        <p:attrNameLst>
                                          <p:attrName>ppt_h</p:attrName>
                                        </p:attrNameLst>
                                      </p:cBhvr>
                                      <p:tavLst>
                                        <p:tav tm="0">
                                          <p:val>
                                            <p:fltVal val="0"/>
                                          </p:val>
                                        </p:tav>
                                        <p:tav tm="100000">
                                          <p:val>
                                            <p:strVal val="#ppt_h"/>
                                          </p:val>
                                        </p:tav>
                                      </p:tavLst>
                                    </p:anim>
                                    <p:animEffect filter="fade" transition="in">
                                      <p:cBhvr>
                                        <p:cTn dur="250" id="40"/>
                                        <p:tgtEl>
                                          <p:spTgt spid="42"/>
                                        </p:tgtEl>
                                      </p:cBhvr>
                                    </p:animEffect>
                                  </p:childTnLst>
                                </p:cTn>
                              </p:par>
                            </p:childTnLst>
                          </p:cTn>
                        </p:par>
                        <p:par>
                          <p:cTn fill="hold" id="41">
                            <p:stCondLst>
                              <p:cond delay="250"/>
                            </p:stCondLst>
                            <p:childTnLst>
                              <p:par>
                                <p:cTn fill="hold" grpId="0" id="42" nodeType="afterEffect" presetClass="entr" presetID="10" presetSubtype="0">
                                  <p:stCondLst>
                                    <p:cond delay="0"/>
                                  </p:stCondLst>
                                  <p:childTnLst>
                                    <p:set>
                                      <p:cBhvr>
                                        <p:cTn dur="1" fill="hold" id="43">
                                          <p:stCondLst>
                                            <p:cond delay="0"/>
                                          </p:stCondLst>
                                        </p:cTn>
                                        <p:tgtEl>
                                          <p:spTgt spid="41"/>
                                        </p:tgtEl>
                                        <p:attrNameLst>
                                          <p:attrName>style.visibility</p:attrName>
                                        </p:attrNameLst>
                                      </p:cBhvr>
                                      <p:to>
                                        <p:strVal val="visible"/>
                                      </p:to>
                                    </p:set>
                                    <p:animEffect filter="fade" transition="in">
                                      <p:cBhvr>
                                        <p:cTn dur="500" id="44"/>
                                        <p:tgtEl>
                                          <p:spTgt spid="4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5"/>
                                        </p:tgtEl>
                                        <p:attrNameLst>
                                          <p:attrName>style.visibility</p:attrName>
                                        </p:attrNameLst>
                                      </p:cBhvr>
                                      <p:to>
                                        <p:strVal val="visible"/>
                                      </p:to>
                                    </p:set>
                                    <p:animEffect filter="fade" transition="in">
                                      <p:cBhvr>
                                        <p:cTn dur="500" id="49"/>
                                        <p:tgtEl>
                                          <p:spTgt spid="45"/>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4"/>
                                        </p:tgtEl>
                                        <p:attrNameLst>
                                          <p:attrName>style.visibility</p:attrName>
                                        </p:attrNameLst>
                                      </p:cBhvr>
                                      <p:to>
                                        <p:strVal val="visible"/>
                                      </p:to>
                                    </p:set>
                                    <p:animEffect filter="fade" transition="in">
                                      <p:cBhvr>
                                        <p:cTn dur="500" id="54"/>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animBg="1" grpId="0" spid="30"/>
      <p:bldP animBg="1" grpId="0" spid="34"/>
      <p:bldP grpId="0" spid="35"/>
      <p:bldP animBg="1" grpId="0" spid="39"/>
      <p:bldP animBg="1" grpId="0" spid="40"/>
      <p:bldP animBg="1" grpId="0" spid="41"/>
      <p:bldP animBg="1" grpId="0" spid="42"/>
      <p:bldP grpId="0" spid="43"/>
      <p:bldP grpId="0" spid="44"/>
      <p:bldP grpId="0" spid="4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F91-3162-0DFE-9D2A-50F36B5F964D}"/>
              </a:ext>
            </a:extLst>
          </p:cNvPr>
          <p:cNvSpPr>
            <a:spLocks noGrp="1"/>
          </p:cNvSpPr>
          <p:nvPr>
            <p:ph type="title"/>
          </p:nvPr>
        </p:nvSpPr>
        <p:spPr/>
        <p:txBody>
          <a:bodyPr/>
          <a:lstStyle/>
          <a:p txid="773953bcbe6c98c9da820ce87be715ba">
            <a:r>
              <a:rPr dirty="0" lang="en-GB"/>
              <a:t>`</a:t>
            </a:r>
            <a:endParaRPr dirty="0" lang="en-NO"/>
          </a:p>
        </p:txBody>
      </p:sp>
      <p:sp>
        <p:nvSpPr>
          <p:cNvPr id="3" name="TextBox 2">
            <a:extLst>
              <a:ext uri="{FF2B5EF4-FFF2-40B4-BE49-F238E27FC236}">
                <a16:creationId xmlns:a16="http://schemas.microsoft.com/office/drawing/2014/main" id="{3FF53387-7367-29D2-385B-A8E4C0B8ACF8}"/>
              </a:ext>
            </a:extLst>
          </p:cNvPr>
          <p:cNvSpPr txBox="1"/>
          <p:nvPr/>
        </p:nvSpPr>
        <p:spPr>
          <a:xfrm>
            <a:off x="5574863" y="2967335"/>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495771247"/>
      </p:ext>
    </p:extLst>
  </p:cSld>
  <p:clrMapOvr>
    <a:masterClrMapping/>
  </p:clrMapOvr>
  <mc:AlternateContent xmlns:mc="http://schemas.openxmlformats.org/markup-compatibility/2006" xmlns:p14="http://schemas.microsoft.com/office/powerpoint/2010/main">
    <mc:Choice Requires="p14">
      <p:transition advClick="0" advTm="167382" p14:dur="2000" spd="slow"/>
    </mc:Choice>
    <mc:Fallback xmlns="">
      <p:transition advClick="0" advTm="167382"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D7226-5BBE-7E57-D9C8-A496BD385AEF}"/>
              </a:ext>
            </a:extLst>
          </p:cNvPr>
          <p:cNvSpPr>
            <a:spLocks noGrp="1"/>
          </p:cNvSpPr>
          <p:nvPr>
            <p:ph type="title"/>
          </p:nvPr>
        </p:nvSpPr>
        <p:spPr/>
        <p:txBody>
          <a:bodyPr/>
          <a:lstStyle/>
          <a:p txid="f2dacd087cff8e7e30a46cef9d8af821">
            <a:r>
              <a:rPr lang="es-ES"/>
              <a:t>Combinaisons de catégories</a:t>
            </a:r>
            <a:endParaRPr dirty="0" lang="en-NO"/>
          </a:p>
        </p:txBody>
      </p:sp>
      <p:sp>
        <p:nvSpPr>
          <p:cNvPr id="5" name="TextBox 4">
            <a:extLst>
              <a:ext uri="{FF2B5EF4-FFF2-40B4-BE49-F238E27FC236}">
                <a16:creationId xmlns:a16="http://schemas.microsoft.com/office/drawing/2014/main" id="{8566E4F4-429D-33A4-6685-F2583FFB8E39}"/>
              </a:ext>
            </a:extLst>
          </p:cNvPr>
          <p:cNvSpPr txBox="1"/>
          <p:nvPr/>
        </p:nvSpPr>
        <p:spPr>
          <a:xfrm>
            <a:off x="2643025" y="2967335"/>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6" name="TextBox 5">
            <a:extLst>
              <a:ext uri="{FF2B5EF4-FFF2-40B4-BE49-F238E27FC236}">
                <a16:creationId xmlns:a16="http://schemas.microsoft.com/office/drawing/2014/main" id="{A963C774-C8E3-B771-B97B-777CB1D41962}"/>
              </a:ext>
            </a:extLst>
          </p:cNvPr>
          <p:cNvSpPr txBox="1"/>
          <p:nvPr/>
        </p:nvSpPr>
        <p:spPr>
          <a:xfrm>
            <a:off x="6469497" y="2984993"/>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8" name="Rectangle: Rounded Corners 28">
            <a:extLst>
              <a:ext uri="{FF2B5EF4-FFF2-40B4-BE49-F238E27FC236}">
                <a16:creationId xmlns:a16="http://schemas.microsoft.com/office/drawing/2014/main" id="{777ECEF8-5171-D18E-06C5-0CC41AA191D9}"/>
              </a:ext>
            </a:extLst>
          </p:cNvPr>
          <p:cNvSpPr/>
          <p:nvPr/>
        </p:nvSpPr>
        <p:spPr>
          <a:xfrm>
            <a:off x="2423524" y="2863751"/>
            <a:ext cx="3313728" cy="639336"/>
          </a:xfrm>
          <a:prstGeom prst="roundRect">
            <a:avLst>
              <a:gd fmla="val 8396" name="adj"/>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a:extLst>
              <a:ext uri="{FF2B5EF4-FFF2-40B4-BE49-F238E27FC236}">
                <a16:creationId xmlns:a16="http://schemas.microsoft.com/office/drawing/2014/main" id="{515FB618-D210-E380-5C78-00A2C37B8B34}"/>
              </a:ext>
            </a:extLst>
          </p:cNvPr>
          <p:cNvSpPr/>
          <p:nvPr/>
        </p:nvSpPr>
        <p:spPr>
          <a:xfrm>
            <a:off x="894735" y="2596392"/>
            <a:ext cx="1238865" cy="12388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78e4e933d68bb045197fc47a159c227">
            <a:pPr algn="ctr"/>
            <a:r>
              <a:rPr dirty="0" lang="en-NO" sz="5400"/>
              <a:t>.</a:t>
            </a:r>
          </a:p>
        </p:txBody>
      </p:sp>
      <p:sp>
        <p:nvSpPr>
          <p:cNvPr id="13" name="TextBox 12">
            <a:extLst>
              <a:ext uri="{FF2B5EF4-FFF2-40B4-BE49-F238E27FC236}">
                <a16:creationId xmlns:a16="http://schemas.microsoft.com/office/drawing/2014/main" id="{29CA518F-E63C-500C-2521-EAD36D8D8EB8}"/>
              </a:ext>
            </a:extLst>
          </p:cNvPr>
          <p:cNvSpPr txBox="1"/>
          <p:nvPr/>
        </p:nvSpPr>
        <p:spPr>
          <a:xfrm>
            <a:off x="3187374" y="4594443"/>
            <a:ext cx="1672253" cy="461665"/>
          </a:xfrm>
          <a:prstGeom prst="rect">
            <a:avLst/>
          </a:prstGeom>
          <a:noFill/>
        </p:spPr>
        <p:txBody>
          <a:bodyPr rtlCol="0" wrap="none">
            <a:spAutoFit/>
          </a:bodyPr>
          <a:lstStyle/>
          <a:p txid="ec5110becf2aa1bf09b4f0bee67082e2">
            <a:pPr algn="l">
              <a:buClr>
                <a:srgbClr val="008CCF"/>
              </a:buClr>
            </a:pPr>
            <a:r>
              <a:rPr lang="en-NO" sz="2400"/>
              <a:t>1 catégorie</a:t>
            </a:r>
            <a:endParaRPr dirty="0" lang="en-NO" sz="2400"/>
          </a:p>
        </p:txBody>
      </p:sp>
      <p:sp>
        <p:nvSpPr>
          <p:cNvPr id="14" name="TextBox 13">
            <a:extLst>
              <a:ext uri="{FF2B5EF4-FFF2-40B4-BE49-F238E27FC236}">
                <a16:creationId xmlns:a16="http://schemas.microsoft.com/office/drawing/2014/main" id="{F3B674EB-6B18-7C39-AA89-7A15659AFA95}"/>
              </a:ext>
            </a:extLst>
          </p:cNvPr>
          <p:cNvSpPr txBox="1"/>
          <p:nvPr/>
        </p:nvSpPr>
        <p:spPr>
          <a:xfrm>
            <a:off x="7257478" y="4594443"/>
            <a:ext cx="1955985" cy="461665"/>
          </a:xfrm>
          <a:prstGeom prst="rect">
            <a:avLst/>
          </a:prstGeom>
          <a:noFill/>
        </p:spPr>
        <p:txBody>
          <a:bodyPr rtlCol="0" wrap="none">
            <a:spAutoFit/>
          </a:bodyPr>
          <a:lstStyle/>
          <a:p txid="39bffabaa16271e3b3d83831cc9f5f51">
            <a:pPr algn="l">
              <a:buClr>
                <a:srgbClr val="008CCF"/>
              </a:buClr>
            </a:pPr>
            <a:r>
              <a:rPr lang="en-NO" sz="2400"/>
              <a:t>2 catégories</a:t>
            </a:r>
            <a:r>
              <a:rPr lang="es-ES" sz="2400"/>
            </a:r>
            <a:endParaRPr dirty="0" lang="en-NO" sz="2400"/>
          </a:p>
        </p:txBody>
      </p:sp>
      <p:pic>
        <p:nvPicPr>
          <p:cNvPr id="16" name="Graphic 5">
            <a:extLst>
              <a:ext uri="{FF2B5EF4-FFF2-40B4-BE49-F238E27FC236}">
                <a16:creationId xmlns:a16="http://schemas.microsoft.com/office/drawing/2014/main" id="{D3BDD4F2-992B-1CA1-0776-6743DD37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11617" y="2675968"/>
            <a:ext cx="1090707" cy="1014900"/>
          </a:xfrm>
          <a:prstGeom prst="rect">
            <a:avLst/>
          </a:prstGeom>
        </p:spPr>
      </p:pic>
      <p:sp>
        <p:nvSpPr>
          <p:cNvPr id="15" name="TextBox 14">
            <a:extLst>
              <a:ext uri="{FF2B5EF4-FFF2-40B4-BE49-F238E27FC236}">
                <a16:creationId xmlns:a16="http://schemas.microsoft.com/office/drawing/2014/main" id="{21F997DC-AE2A-A80B-42EC-4A6D6B0D7971}"/>
              </a:ext>
            </a:extLst>
          </p:cNvPr>
          <p:cNvSpPr txBox="1"/>
          <p:nvPr/>
        </p:nvSpPr>
        <p:spPr>
          <a:xfrm>
            <a:off x="4703204" y="157244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17" name="Oval 16">
            <a:extLst>
              <a:ext uri="{FF2B5EF4-FFF2-40B4-BE49-F238E27FC236}">
                <a16:creationId xmlns:a16="http://schemas.microsoft.com/office/drawing/2014/main" id="{20DAB767-7866-6864-7844-40E3E3395773}"/>
              </a:ext>
            </a:extLst>
          </p:cNvPr>
          <p:cNvSpPr/>
          <p:nvPr/>
        </p:nvSpPr>
        <p:spPr>
          <a:xfrm>
            <a:off x="4477151" y="1346799"/>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pic>
        <p:nvPicPr>
          <p:cNvPr descr="Arrow: Straight with solid fill" id="18" name="Graphic 17">
            <a:extLst>
              <a:ext uri="{FF2B5EF4-FFF2-40B4-BE49-F238E27FC236}">
                <a16:creationId xmlns:a16="http://schemas.microsoft.com/office/drawing/2014/main" id="{08984D77-7EF5-A45C-8CA2-B323C58E13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562751" y="3629212"/>
            <a:ext cx="914400" cy="914400"/>
          </a:xfrm>
          <a:prstGeom prst="rect">
            <a:avLst/>
          </a:prstGeom>
        </p:spPr>
      </p:pic>
      <p:pic>
        <p:nvPicPr>
          <p:cNvPr descr="Arrow: Straight with solid fill" id="19" name="Graphic 18">
            <a:extLst>
              <a:ext uri="{FF2B5EF4-FFF2-40B4-BE49-F238E27FC236}">
                <a16:creationId xmlns:a16="http://schemas.microsoft.com/office/drawing/2014/main" id="{E4314E16-168A-2F81-68BB-1A085E5361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782172" y="3629212"/>
            <a:ext cx="914400" cy="914400"/>
          </a:xfrm>
          <a:prstGeom prst="rect">
            <a:avLst/>
          </a:prstGeom>
        </p:spPr>
      </p:pic>
    </p:spTree>
    <p:custDataLst>
      <p:tags r:id="rId1"/>
    </p:custDataLst>
    <p:extLst>
      <p:ext uri="{BB962C8B-B14F-4D97-AF65-F5344CB8AC3E}">
        <p14:creationId xmlns:p14="http://schemas.microsoft.com/office/powerpoint/2010/main" val="550039314"/>
      </p:ext>
    </p:extLst>
  </p:cSld>
  <p:clrMapOvr>
    <a:masterClrMapping/>
  </p:clrMapOvr>
  <mc:AlternateContent xmlns:mc="http://schemas.openxmlformats.org/markup-compatibility/2006" xmlns:p14="http://schemas.microsoft.com/office/powerpoint/2010/main">
    <mc:Choice Requires="p14">
      <p:transition advTm="33024" p14:dur="2000" spd="slow"/>
    </mc:Choice>
    <mc:Fallback xmlns="">
      <p:transition advTm="33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17"/>
                                        </p:tgtEl>
                                        <p:attrNameLst>
                                          <p:attrName>style.visibility</p:attrName>
                                        </p:attrNameLst>
                                      </p:cBhvr>
                                      <p:to>
                                        <p:strVal val="visible"/>
                                      </p:to>
                                    </p:set>
                                    <p:anim calcmode="lin" valueType="num">
                                      <p:cBhvr>
                                        <p:cTn dur="250" fill="hold" id="7"/>
                                        <p:tgtEl>
                                          <p:spTgt spid="17"/>
                                        </p:tgtEl>
                                        <p:attrNameLst>
                                          <p:attrName>ppt_w</p:attrName>
                                        </p:attrNameLst>
                                      </p:cBhvr>
                                      <p:tavLst>
                                        <p:tav tm="0">
                                          <p:val>
                                            <p:fltVal val="0"/>
                                          </p:val>
                                        </p:tav>
                                        <p:tav tm="100000">
                                          <p:val>
                                            <p:strVal val="#ppt_w"/>
                                          </p:val>
                                        </p:tav>
                                      </p:tavLst>
                                    </p:anim>
                                    <p:anim calcmode="lin" valueType="num">
                                      <p:cBhvr>
                                        <p:cTn dur="250" fill="hold" id="8"/>
                                        <p:tgtEl>
                                          <p:spTgt spid="17"/>
                                        </p:tgtEl>
                                        <p:attrNameLst>
                                          <p:attrName>ppt_h</p:attrName>
                                        </p:attrNameLst>
                                      </p:cBhvr>
                                      <p:tavLst>
                                        <p:tav tm="0">
                                          <p:val>
                                            <p:fltVal val="0"/>
                                          </p:val>
                                        </p:tav>
                                        <p:tav tm="100000">
                                          <p:val>
                                            <p:strVal val="#ppt_h"/>
                                          </p:val>
                                        </p:tav>
                                      </p:tavLst>
                                    </p:anim>
                                    <p:animEffect filter="fade" transition="in">
                                      <p:cBhvr>
                                        <p:cTn dur="250" id="9"/>
                                        <p:tgtEl>
                                          <p:spTgt spid="17"/>
                                        </p:tgtEl>
                                      </p:cBhvr>
                                    </p:animEffect>
                                  </p:childTnLst>
                                </p:cTn>
                              </p:par>
                            </p:childTnLst>
                          </p:cTn>
                        </p:par>
                        <p:par>
                          <p:cTn fill="hold" id="10">
                            <p:stCondLst>
                              <p:cond delay="250"/>
                            </p:stCondLst>
                            <p:childTnLst>
                              <p:par>
                                <p:cTn fill="hold" grpId="0" id="11" nodeType="after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9"/>
                                        </p:tgtEl>
                                        <p:attrNameLst>
                                          <p:attrName>style.visibility</p:attrName>
                                        </p:attrNameLst>
                                      </p:cBhvr>
                                      <p:to>
                                        <p:strVal val="visible"/>
                                      </p:to>
                                    </p:set>
                                    <p:animEffect filter="fade" transition="in">
                                      <p:cBhvr>
                                        <p:cTn dur="500" id="28"/>
                                        <p:tgtEl>
                                          <p:spTgt spid="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1" presetSubtype="1">
                                  <p:stCondLst>
                                    <p:cond delay="0"/>
                                  </p:stCondLst>
                                  <p:childTnLst>
                                    <p:set>
                                      <p:cBhvr>
                                        <p:cTn dur="1" fill="hold" id="32">
                                          <p:stCondLst>
                                            <p:cond delay="0"/>
                                          </p:stCondLst>
                                        </p:cTn>
                                        <p:tgtEl>
                                          <p:spTgt spid="8"/>
                                        </p:tgtEl>
                                        <p:attrNameLst>
                                          <p:attrName>style.visibility</p:attrName>
                                        </p:attrNameLst>
                                      </p:cBhvr>
                                      <p:to>
                                        <p:strVal val="visible"/>
                                      </p:to>
                                    </p:set>
                                    <p:animEffect filter="wheel(1)" transition="in">
                                      <p:cBhvr>
                                        <p:cTn dur="1000" id="33"/>
                                        <p:tgtEl>
                                          <p:spTgt spid="8"/>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9"/>
                                        </p:tgtEl>
                                      </p:cBhvr>
                                    </p:animEffect>
                                    <p:set>
                                      <p:cBhvr>
                                        <p:cTn dur="1" fill="hold" id="38">
                                          <p:stCondLst>
                                            <p:cond delay="499"/>
                                          </p:stCondLst>
                                        </p:cTn>
                                        <p:tgtEl>
                                          <p:spTgt spid="9"/>
                                        </p:tgtEl>
                                        <p:attrNameLst>
                                          <p:attrName>style.visibility</p:attrName>
                                        </p:attrNameLst>
                                      </p:cBhvr>
                                      <p:to>
                                        <p:strVal val="hidden"/>
                                      </p:to>
                                    </p:set>
                                  </p:childTnLst>
                                </p:cTn>
                              </p:par>
                              <p:par>
                                <p:cTn fill="hold" id="39" nodeType="withEffect" presetClass="entr" presetID="10" presetSubtype="0">
                                  <p:stCondLst>
                                    <p:cond delay="0"/>
                                  </p:stCondLst>
                                  <p:childTnLst>
                                    <p:set>
                                      <p:cBhvr>
                                        <p:cTn dur="1" fill="hold" id="40">
                                          <p:stCondLst>
                                            <p:cond delay="0"/>
                                          </p:stCondLst>
                                        </p:cTn>
                                        <p:tgtEl>
                                          <p:spTgt spid="16"/>
                                        </p:tgtEl>
                                        <p:attrNameLst>
                                          <p:attrName>style.visibility</p:attrName>
                                        </p:attrNameLst>
                                      </p:cBhvr>
                                      <p:to>
                                        <p:strVal val="visible"/>
                                      </p:to>
                                    </p:set>
                                    <p:animEffect filter="fade"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8"/>
                                        </p:tgtEl>
                                        <p:attrNameLst>
                                          <p:attrName>style.visibility</p:attrName>
                                        </p:attrNameLst>
                                      </p:cBhvr>
                                      <p:to>
                                        <p:strVal val="visible"/>
                                      </p:to>
                                    </p:set>
                                    <p:animEffect filter="wipe(up)" transition="in">
                                      <p:cBhvr>
                                        <p:cTn dur="500" id="46"/>
                                        <p:tgtEl>
                                          <p:spTgt spid="18"/>
                                        </p:tgtEl>
                                      </p:cBhvr>
                                    </p:animEffect>
                                  </p:childTnLst>
                                </p:cTn>
                              </p:par>
                            </p:childTnLst>
                          </p:cTn>
                        </p:par>
                        <p:par>
                          <p:cTn fill="hold" id="47">
                            <p:stCondLst>
                              <p:cond delay="500"/>
                            </p:stCondLst>
                            <p:childTnLst>
                              <p:par>
                                <p:cTn fill="hold" grpId="0" id="48" nodeType="afterEffect" presetClass="entr" presetID="10" presetSubtype="0">
                                  <p:stCondLst>
                                    <p:cond delay="0"/>
                                  </p:stCondLst>
                                  <p:childTnLst>
                                    <p:set>
                                      <p:cBhvr>
                                        <p:cTn dur="1" fill="hold" id="49">
                                          <p:stCondLst>
                                            <p:cond delay="0"/>
                                          </p:stCondLst>
                                        </p:cTn>
                                        <p:tgtEl>
                                          <p:spTgt spid="13"/>
                                        </p:tgtEl>
                                        <p:attrNameLst>
                                          <p:attrName>style.visibility</p:attrName>
                                        </p:attrNameLst>
                                      </p:cBhvr>
                                      <p:to>
                                        <p:strVal val="visible"/>
                                      </p:to>
                                    </p:set>
                                    <p:animEffect filter="fade" transition="in">
                                      <p:cBhvr>
                                        <p:cTn dur="500" id="50"/>
                                        <p:tgtEl>
                                          <p:spTgt spid="13"/>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19"/>
                                        </p:tgtEl>
                                        <p:attrNameLst>
                                          <p:attrName>style.visibility</p:attrName>
                                        </p:attrNameLst>
                                      </p:cBhvr>
                                      <p:to>
                                        <p:strVal val="visible"/>
                                      </p:to>
                                    </p:set>
                                    <p:animEffect filter="wipe(up)" transition="in">
                                      <p:cBhvr>
                                        <p:cTn dur="500" id="55"/>
                                        <p:tgtEl>
                                          <p:spTgt spid="19"/>
                                        </p:tgtEl>
                                      </p:cBhvr>
                                    </p:animEffect>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14"/>
                                        </p:tgtEl>
                                        <p:attrNameLst>
                                          <p:attrName>style.visibility</p:attrName>
                                        </p:attrNameLst>
                                      </p:cBhvr>
                                      <p:to>
                                        <p:strVal val="visible"/>
                                      </p:to>
                                    </p:set>
                                    <p:animEffect filter="fade" transition="in">
                                      <p:cBhvr>
                                        <p:cTn dur="500" id="59"/>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animBg="1" grpId="0" spid="8"/>
      <p:bldP animBg="1" grpId="0" spid="9"/>
      <p:bldP animBg="1" grpId="1" spid="9"/>
      <p:bldP grpId="0" spid="13"/>
      <p:bldP grpId="0" spid="14"/>
      <p:bldP animBg="1" grpId="0" spid="15"/>
      <p:bldP animBg="1" grpId="0" spid="1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f2dacd087cff8e7e30a46cef9d8af821">
            <a:r>
              <a:rPr lang="en-US"/>
              <a:t>Combinaisons de catégories</a:t>
            </a:r>
          </a:p>
        </p:txBody>
      </p:sp>
      <p:sp>
        <p:nvSpPr>
          <p:cNvPr id="27" name="TextBox 26">
            <a:extLst>
              <a:ext uri="{FF2B5EF4-FFF2-40B4-BE49-F238E27FC236}">
                <a16:creationId xmlns:a16="http://schemas.microsoft.com/office/drawing/2014/main" id="{E43E7DA4-4372-8630-AAE3-53277A38EFA3}"/>
              </a:ext>
            </a:extLst>
          </p:cNvPr>
          <p:cNvSpPr txBox="1"/>
          <p:nvPr/>
        </p:nvSpPr>
        <p:spPr>
          <a:xfrm>
            <a:off x="8203792"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sp>
        <p:nvSpPr>
          <p:cNvPr id="28" name="TextBox 27">
            <a:extLst>
              <a:ext uri="{FF2B5EF4-FFF2-40B4-BE49-F238E27FC236}">
                <a16:creationId xmlns:a16="http://schemas.microsoft.com/office/drawing/2014/main" id="{A5D9B696-F7AB-AAA7-7CC0-A1A0E963CFCB}"/>
              </a:ext>
            </a:extLst>
          </p:cNvPr>
          <p:cNvSpPr txBox="1"/>
          <p:nvPr/>
        </p:nvSpPr>
        <p:spPr>
          <a:xfrm>
            <a:off x="8203792" y="3219000"/>
            <a:ext cx="3539752" cy="461665"/>
          </a:xfrm>
          <a:prstGeom prst="rect">
            <a:avLst/>
          </a:prstGeom>
          <a:noFill/>
        </p:spPr>
        <p:txBody>
          <a:bodyPr rtlCol="0" wrap="none">
            <a:spAutoFit/>
          </a:bodyPr>
          <a:lstStyle/>
          <a:p txid="47917bb22a3255fa171979c415bbf899">
            <a:pPr algn="l" indent="-342900" marL="342900">
              <a:buClr>
                <a:srgbClr val="008CCF"/>
              </a:buClr>
              <a:buFont charset="-79" pitchFamily="2" typeface="Rubik"/>
              <a:buChar char="•"/>
            </a:pPr>
            <a:r>
              <a:rPr lang="en-NO" sz="2400"/>
              <a:t>Âge (RMNCAH) + Sexe</a:t>
            </a:r>
            <a:r>
              <a:rPr lang="es-ES" sz="2400"/>
            </a:r>
            <a:r>
              <a:rPr lang="en-NO" sz="2400"/>
            </a:r>
            <a:r>
              <a:rPr lang="es-ES" sz="2400"/>
            </a:r>
            <a:r>
              <a:rPr lang="en-NO" sz="2400"/>
              <a:t> </a:t>
            </a:r>
            <a:r>
              <a:rPr dirty="0" lang="en-NO" sz="2400"/>
            </a:r>
          </a:p>
        </p:txBody>
      </p:sp>
      <p:sp>
        <p:nvSpPr>
          <p:cNvPr id="32" name="TextBox 31">
            <a:extLst>
              <a:ext uri="{FF2B5EF4-FFF2-40B4-BE49-F238E27FC236}">
                <a16:creationId xmlns:a16="http://schemas.microsoft.com/office/drawing/2014/main" id="{C0E98962-768C-FAA3-DF77-573FCB54BD5E}"/>
              </a:ext>
            </a:extLst>
          </p:cNvPr>
          <p:cNvSpPr txBox="1"/>
          <p:nvPr/>
        </p:nvSpPr>
        <p:spPr>
          <a:xfrm>
            <a:off x="8309642" y="1562663"/>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1b2ce9014f780ca94f9519ba8dfb3497">
            <a:r>
              <a:rPr lang="es-ES" sz="2300"/>
              <a:t>La combinaison de catégories</a:t>
            </a:r>
          </a:p>
        </p:txBody>
      </p:sp>
      <p:sp>
        <p:nvSpPr>
          <p:cNvPr id="33" name="Oval 32">
            <a:extLst>
              <a:ext uri="{FF2B5EF4-FFF2-40B4-BE49-F238E27FC236}">
                <a16:creationId xmlns:a16="http://schemas.microsoft.com/office/drawing/2014/main" id="{CA0F186E-0FBC-49F7-19FD-F99FFB135E64}"/>
              </a:ext>
            </a:extLst>
          </p:cNvPr>
          <p:cNvSpPr/>
          <p:nvPr/>
        </p:nvSpPr>
        <p:spPr>
          <a:xfrm>
            <a:off x="8083589" y="1337018"/>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dee9bf40a070d58d14dfa3bb61e0032">
            <a:pPr algn="ctr"/>
            <a:r>
              <a:rPr lang="es-ES"/>
              <a:t>3</a:t>
            </a:r>
          </a:p>
        </p:txBody>
      </p:sp>
      <p:sp>
        <p:nvSpPr>
          <p:cNvPr id="2" name="TextBox 1">
            <a:extLst>
              <a:ext uri="{FF2B5EF4-FFF2-40B4-BE49-F238E27FC236}">
                <a16:creationId xmlns:a16="http://schemas.microsoft.com/office/drawing/2014/main" id="{0076DCFE-FAF3-7CBD-496D-5A8DD3AAC9B2}"/>
              </a:ext>
            </a:extLst>
          </p:cNvPr>
          <p:cNvSpPr txBox="1"/>
          <p:nvPr/>
        </p:nvSpPr>
        <p:spPr>
          <a:xfrm>
            <a:off x="3516573" y="4619154"/>
            <a:ext cx="5186149" cy="830997"/>
          </a:xfrm>
          <a:prstGeom prst="rect">
            <a:avLst/>
          </a:prstGeom>
          <a:noFill/>
        </p:spPr>
        <p:txBody>
          <a:bodyPr rtlCol="0" wrap="square">
            <a:spAutoFit/>
          </a:bodyPr>
          <a:lstStyle/>
          <a:p txid="874ffa93f53149e1327e8b21b72aafa9">
            <a:pPr algn="ctr">
              <a:buClr>
                <a:srgbClr val="008CCF"/>
              </a:buClr>
            </a:pPr>
            <a:r>
              <a:rPr lang="es-ES" sz="2400"/>
              <a:t>Les catégories ne peuvent pas être appliquées directement aux éléments de données</a:t>
            </a:r>
            <a:r>
              <a:rPr lang="es-ES" sz="2400">
                <a:latin typeface="+mj-lt"/>
              </a:rPr>
            </a:r>
            <a:r>
              <a:rPr lang="es-ES" sz="2400"/>
            </a:r>
          </a:p>
        </p:txBody>
      </p:sp>
      <p:pic>
        <p:nvPicPr>
          <p:cNvPr id="39" name="Graphic 38">
            <a:extLst>
              <a:ext uri="{FF2B5EF4-FFF2-40B4-BE49-F238E27FC236}">
                <a16:creationId xmlns:a16="http://schemas.microsoft.com/office/drawing/2014/main" id="{149B7D97-07A3-35A3-AB15-A340C09590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5060" y="2448525"/>
            <a:ext cx="2769174" cy="1476188"/>
          </a:xfrm>
          <a:prstGeom prst="rect">
            <a:avLst/>
          </a:prstGeom>
        </p:spPr>
      </p:pic>
      <p:sp>
        <p:nvSpPr>
          <p:cNvPr id="40" name="Rectangle: Rounded Corners 17">
            <a:extLst>
              <a:ext uri="{FF2B5EF4-FFF2-40B4-BE49-F238E27FC236}">
                <a16:creationId xmlns:a16="http://schemas.microsoft.com/office/drawing/2014/main" id="{DF16887B-CC96-EE46-6999-ED7A9AF139D9}"/>
              </a:ext>
            </a:extLst>
          </p:cNvPr>
          <p:cNvSpPr/>
          <p:nvPr/>
        </p:nvSpPr>
        <p:spPr>
          <a:xfrm>
            <a:off x="4742978" y="1562663"/>
            <a:ext cx="2733339"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fa5e2a19422a51596bbb6d66561c66a">
            <a:pPr algn="ctr">
              <a:buClr>
                <a:srgbClr val="008CCF"/>
              </a:buClr>
            </a:pPr>
            <a:r>
              <a:rPr lang="es-ES" sz="2400"/>
              <a:t>Élément de données</a:t>
            </a:r>
          </a:p>
        </p:txBody>
      </p:sp>
      <p:sp>
        <p:nvSpPr>
          <p:cNvPr id="41" name="TextBox 40">
            <a:extLst>
              <a:ext uri="{FF2B5EF4-FFF2-40B4-BE49-F238E27FC236}">
                <a16:creationId xmlns:a16="http://schemas.microsoft.com/office/drawing/2014/main" id="{BCD2CA33-2667-5506-2213-2879D9D99AB6}"/>
              </a:ext>
            </a:extLst>
          </p:cNvPr>
          <p:cNvSpPr txBox="1"/>
          <p:nvPr/>
        </p:nvSpPr>
        <p:spPr>
          <a:xfrm>
            <a:off x="1307269" y="1570164"/>
            <a:ext cx="2763384"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8c38776925f7cf41c090646a43157024">
            <a:r>
              <a:rPr lang="es-ES" sz="2300"/>
              <a:t>Les catégories</a:t>
            </a:r>
          </a:p>
        </p:txBody>
      </p:sp>
      <p:sp>
        <p:nvSpPr>
          <p:cNvPr id="42" name="Oval 41">
            <a:extLst>
              <a:ext uri="{FF2B5EF4-FFF2-40B4-BE49-F238E27FC236}">
                <a16:creationId xmlns:a16="http://schemas.microsoft.com/office/drawing/2014/main" id="{ED530AF7-9F9B-C446-FDF2-8F56063FFD31}"/>
              </a:ext>
            </a:extLst>
          </p:cNvPr>
          <p:cNvSpPr/>
          <p:nvPr/>
        </p:nvSpPr>
        <p:spPr>
          <a:xfrm>
            <a:off x="1080527" y="1341055"/>
            <a:ext cx="453484" cy="453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47730f9d0d2eaad265a470e32aa0cdf">
            <a:pPr algn="ctr"/>
            <a:r>
              <a:rPr lang="es-ES"/>
              <a:t>2</a:t>
            </a:r>
          </a:p>
        </p:txBody>
      </p:sp>
      <p:sp>
        <p:nvSpPr>
          <p:cNvPr id="43" name="TextBox 42">
            <a:extLst>
              <a:ext uri="{FF2B5EF4-FFF2-40B4-BE49-F238E27FC236}">
                <a16:creationId xmlns:a16="http://schemas.microsoft.com/office/drawing/2014/main" id="{0E24E136-76EE-105E-1E44-EA9FF342D12D}"/>
              </a:ext>
            </a:extLst>
          </p:cNvPr>
          <p:cNvSpPr txBox="1"/>
          <p:nvPr/>
        </p:nvSpPr>
        <p:spPr>
          <a:xfrm>
            <a:off x="1383534" y="2735726"/>
            <a:ext cx="2669320" cy="461665"/>
          </a:xfrm>
          <a:prstGeom prst="rect">
            <a:avLst/>
          </a:prstGeom>
          <a:noFill/>
        </p:spPr>
        <p:txBody>
          <a:bodyPr rtlCol="0" wrap="none">
            <a:spAutoFit/>
          </a:bodyPr>
          <a:lstStyle/>
          <a:p txid="df60a0d3dc9e41691f7b0dd2446c1483">
            <a:pPr algn="l" indent="-342900" marL="342900">
              <a:buClr>
                <a:srgbClr val="008CCF"/>
              </a:buClr>
              <a:buFont charset="-79" pitchFamily="2" typeface="Rubik"/>
              <a:buChar char="•"/>
            </a:pPr>
            <a:r>
              <a:rPr lang="en-NO" sz="2400"/>
              <a:t>Âge (RMNCAH)</a:t>
            </a:r>
            <a:r>
              <a:rPr lang="es-ES" sz="2400"/>
            </a:r>
            <a:r>
              <a:rPr lang="en-NO" sz="2400"/>
            </a:r>
            <a:endParaRPr dirty="0" lang="en-NO" sz="2400"/>
          </a:p>
        </p:txBody>
      </p:sp>
      <p:pic>
        <p:nvPicPr>
          <p:cNvPr id="44" name="Picture 2">
            <a:extLst>
              <a:ext uri="{FF2B5EF4-FFF2-40B4-BE49-F238E27FC236}">
                <a16:creationId xmlns:a16="http://schemas.microsoft.com/office/drawing/2014/main" id="{B9606D06-64DA-90CA-DBCD-3F4168613E5F}"/>
              </a:ext>
            </a:extLst>
          </p:cNvPr>
          <p:cNvPicPr>
            <a:picLocks noChangeArrowheads="1"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bwMode="auto">
          <a:xfrm>
            <a:off x="3163574" y="4654255"/>
            <a:ext cx="705998" cy="7429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8330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624" p14:dur="1250" spd="slow">
        <p159:morph option="byObject"/>
      </p:transition>
    </mc:Choice>
    <mc:Fallback xmlns="">
      <p:transition advTm="186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0"/>
                                        </p:tgtEl>
                                        <p:attrNameLst>
                                          <p:attrName>style.visibility</p:attrName>
                                        </p:attrNameLst>
                                      </p:cBhvr>
                                      <p:to>
                                        <p:strVal val="visible"/>
                                      </p:to>
                                    </p:set>
                                    <p:animEffect filter="fade" transition="in">
                                      <p:cBhvr>
                                        <p:cTn dur="500" id="7"/>
                                        <p:tgtEl>
                                          <p:spTgt spid="40"/>
                                        </p:tgtEl>
                                      </p:cBhvr>
                                    </p:animEffect>
                                  </p:childTnLst>
                                </p:cTn>
                              </p:par>
                              <p:par>
                                <p:cTn fill="hold" id="8" nodeType="withEffect" presetClass="entr" presetID="10" presetSubtype="0">
                                  <p:stCondLst>
                                    <p:cond delay="0"/>
                                  </p:stCondLst>
                                  <p:childTnLst>
                                    <p:set>
                                      <p:cBhvr>
                                        <p:cTn dur="1" fill="hold" id="9">
                                          <p:stCondLst>
                                            <p:cond delay="0"/>
                                          </p:stCondLst>
                                        </p:cTn>
                                        <p:tgtEl>
                                          <p:spTgt spid="39"/>
                                        </p:tgtEl>
                                        <p:attrNameLst>
                                          <p:attrName>style.visibility</p:attrName>
                                        </p:attrNameLst>
                                      </p:cBhvr>
                                      <p:to>
                                        <p:strVal val="visible"/>
                                      </p:to>
                                    </p:set>
                                    <p:animEffect filter="fade" transition="in">
                                      <p:cBhvr>
                                        <p:cTn dur="500" id="10"/>
                                        <p:tgtEl>
                                          <p:spTgt spid="3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2"/>
                                        </p:tgtEl>
                                        <p:attrNameLst>
                                          <p:attrName>style.visibility</p:attrName>
                                        </p:attrNameLst>
                                      </p:cBhvr>
                                      <p:to>
                                        <p:strVal val="visible"/>
                                      </p:to>
                                    </p:set>
                                    <p:animEffect filter="fade" transition="in">
                                      <p:cBhvr>
                                        <p:cTn dur="500" id="13"/>
                                        <p:tgtEl>
                                          <p:spTgt spid="42"/>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41"/>
                                        </p:tgtEl>
                                        <p:attrNameLst>
                                          <p:attrName>style.visibility</p:attrName>
                                        </p:attrNameLst>
                                      </p:cBhvr>
                                      <p:to>
                                        <p:strVal val="visible"/>
                                      </p:to>
                                    </p:set>
                                    <p:animEffect filter="fade" transition="in">
                                      <p:cBhvr>
                                        <p:cTn dur="500" id="16"/>
                                        <p:tgtEl>
                                          <p:spTgt spid="41"/>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43"/>
                                        </p:tgtEl>
                                        <p:attrNameLst>
                                          <p:attrName>style.visibility</p:attrName>
                                        </p:attrNameLst>
                                      </p:cBhvr>
                                      <p:to>
                                        <p:strVal val="visible"/>
                                      </p:to>
                                    </p:set>
                                    <p:animEffect filter="fade" transition="in">
                                      <p:cBhvr>
                                        <p:cTn dur="500" id="19"/>
                                        <p:tgtEl>
                                          <p:spTgt spid="43"/>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50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44"/>
                                        </p:tgtEl>
                                        <p:attrNameLst>
                                          <p:attrName>style.visibility</p:attrName>
                                        </p:attrNameLst>
                                      </p:cBhvr>
                                      <p:to>
                                        <p:strVal val="visible"/>
                                      </p:to>
                                    </p:set>
                                    <p:animEffect filter="fade" transition="in">
                                      <p:cBhvr>
                                        <p:cTn dur="500" id="25"/>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40"/>
      <p:bldP animBg="1" grpId="0" spid="41"/>
      <p:bldP animBg="1" grpId="0" spid="42"/>
      <p:bldP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9162-430B-8CD3-D4D7-D03009BDFF84}"/>
              </a:ext>
            </a:extLst>
          </p:cNvPr>
          <p:cNvSpPr>
            <a:spLocks noGrp="1"/>
          </p:cNvSpPr>
          <p:nvPr>
            <p:ph type="title"/>
          </p:nvPr>
        </p:nvSpPr>
        <p:spPr/>
        <p:txBody>
          <a:bodyPr/>
          <a:lstStyle/>
          <a:p>
            <a:endParaRPr lang="en-NO"/>
          </a:p>
        </p:txBody>
      </p:sp>
      <p:sp>
        <p:nvSpPr>
          <p:cNvPr id="3" name="TextBox 2">
            <a:extLst>
              <a:ext uri="{FF2B5EF4-FFF2-40B4-BE49-F238E27FC236}">
                <a16:creationId xmlns:a16="http://schemas.microsoft.com/office/drawing/2014/main" id="{2CB24D27-07A4-A3FF-B321-8439ACFF97EE}"/>
              </a:ext>
            </a:extLst>
          </p:cNvPr>
          <p:cNvSpPr txBox="1"/>
          <p:nvPr/>
        </p:nvSpPr>
        <p:spPr>
          <a:xfrm>
            <a:off x="5034987" y="3429000"/>
            <a:ext cx="1301959" cy="461665"/>
          </a:xfrm>
          <a:prstGeom prst="rect">
            <a:avLst/>
          </a:prstGeom>
          <a:noFill/>
        </p:spPr>
        <p:txBody>
          <a:bodyPr rtlCol="0" wrap="none">
            <a:spAutoFit/>
          </a:bodyPr>
          <a:lstStyle/>
          <a:p txid="0295fe6ed4e67da5987e53c5ae6b65f0">
            <a:pPr algn="l">
              <a:buClr>
                <a:srgbClr val="008CCF"/>
              </a:buClr>
            </a:pPr>
            <a:r>
              <a:rPr dirty="0" err="1" lang="fr-FR" sz="2400"/>
              <a:t>Démo</a:t>
            </a:r>
            <a:r>
              <a:rPr dirty="0" lang="fr-FR" sz="2400"/>
            </a:r>
          </a:p>
        </p:txBody>
      </p:sp>
    </p:spTree>
    <p:custDataLst>
      <p:tags r:id="rId1"/>
    </p:custDataLst>
    <p:extLst>
      <p:ext uri="{BB962C8B-B14F-4D97-AF65-F5344CB8AC3E}">
        <p14:creationId xmlns:p14="http://schemas.microsoft.com/office/powerpoint/2010/main" val="2663327691"/>
      </p:ext>
    </p:extLst>
  </p:cSld>
  <p:clrMapOvr>
    <a:masterClrMapping/>
  </p:clrMapOvr>
  <mc:AlternateContent xmlns:mc="http://schemas.openxmlformats.org/markup-compatibility/2006" xmlns:p14="http://schemas.microsoft.com/office/powerpoint/2010/main">
    <mc:Choice Requires="p14">
      <p:transition advClick="0" advTm="116629" p14:dur="2000" spd="slow"/>
    </mc:Choice>
    <mc:Fallback xmlns="">
      <p:transition advClick="0" advTm="116629"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2133600" y="1615444"/>
            <a:ext cx="7620997" cy="2709396"/>
          </a:xfrm>
          <a:prstGeom prst="rect">
            <a:avLst/>
          </a:prstGeom>
          <a:noFill/>
        </p:spPr>
        <p:txBody>
          <a:bodyPr rtlCol="0" wrap="none">
            <a:spAutoFit/>
          </a:bodyPr>
          <a:lstStyle/>
          <a:p txid="047e3812d8fd6e135d765c69df8e5d42">
            <a:pPr algn="l">
              <a:lnSpc>
                <a:spcPct val="150000"/>
              </a:lnSpc>
              <a:spcAft>
                <a:spcPts val="1200"/>
              </a:spcAft>
              <a:buClr>
                <a:srgbClr val="008CCF"/>
              </a:buClr>
            </a:pPr>
            <a:r>
              <a:rPr lang="en-NO" sz="2400"/>
              <a:t>Une fois les options de catégorie créées</a:t>
            </a:r>
            <a:r>
              <a:rPr dirty="0" lang="en-NO" sz="2400"/>
            </a:r>
            <a:r>
              <a:rPr lang="en-NO" sz="2400"/>
            </a:r>
            <a:endParaRPr lang="es-ES" sz="2400"/>
          </a:p>
          <a:p txid="a444bc2f31c4466b82e1bba8bbf05269">
            <a:pPr algn="l" indent="-457200" marL="457200">
              <a:lnSpc>
                <a:spcPct val="150000"/>
              </a:lnSpc>
              <a:spcAft>
                <a:spcPts val="1200"/>
              </a:spcAft>
              <a:buClr>
                <a:srgbClr val="008CCF"/>
              </a:buClr>
              <a:buFont typeface="+mj-lt"/>
              <a:buAutoNum type="arabicPeriod"/>
            </a:pPr>
            <a:r>
              <a:rPr lang="en-NO" sz="2400"/>
              <a:t>Créez les catégories</a:t>
            </a:r>
            <a:r>
              <a:rPr lang="es-ES" sz="2400">
                <a:latin typeface="+mj-lt"/>
              </a:rPr>
            </a:r>
            <a:r>
              <a:rPr lang="en-NO" sz="2400">
                <a:latin typeface="+mj-lt"/>
              </a:rPr>
            </a:r>
            <a:endParaRPr lang="es-ES" sz="2400">
              <a:latin typeface="+mj-lt"/>
            </a:endParaRPr>
          </a:p>
          <a:p txid="c39e3b499491f44ea7327d77da26e466">
            <a:pPr algn="l" indent="-457200" marL="457200">
              <a:lnSpc>
                <a:spcPct val="150000"/>
              </a:lnSpc>
              <a:spcAft>
                <a:spcPts val="1200"/>
              </a:spcAft>
              <a:buClr>
                <a:srgbClr val="008CCF"/>
              </a:buClr>
              <a:buFont typeface="+mj-lt"/>
              <a:buAutoNum type="arabicPeriod"/>
            </a:pPr>
            <a:r>
              <a:rPr lang="en-NO" sz="2400"/>
              <a:t>Créez les combinaisons de catégories</a:t>
            </a:r>
            <a:r>
              <a:rPr dirty="0" lang="es-ES" sz="2400">
                <a:latin typeface="+mj-lt"/>
              </a:rPr>
            </a:r>
            <a:r>
              <a:rPr lang="en-NO" sz="2400">
                <a:latin typeface="+mj-lt"/>
              </a:rPr>
            </a:r>
            <a:endParaRPr lang="es-ES" sz="2400">
              <a:latin typeface="+mj-lt"/>
            </a:endParaRPr>
          </a:p>
          <a:p txid="25e7f8e0ec9e428520bd58ea6b621acd">
            <a:pPr algn="l" indent="-457200" marL="457200">
              <a:lnSpc>
                <a:spcPct val="150000"/>
              </a:lnSpc>
              <a:spcAft>
                <a:spcPts val="1200"/>
              </a:spcAft>
              <a:buClr>
                <a:srgbClr val="008CCF"/>
              </a:buClr>
              <a:buFont typeface="+mj-lt"/>
              <a:buAutoNum type="arabicPeriod"/>
            </a:pPr>
            <a:r>
              <a:rPr lang="en-NO" sz="2400"/>
              <a:t>DHIS2 créera des combinaisons d'options de catégories</a:t>
            </a:r>
            <a:r>
              <a:rPr dirty="0" lang="en-NO" sz="2400"/>
            </a:r>
            <a:r>
              <a:rPr dirty="0" lang="en-NO" sz="2400">
                <a:latin typeface="+mj-lt"/>
              </a:rPr>
            </a:r>
            <a:endParaRPr dirty="0" lang="en-NO" sz="2400">
              <a:solidFill>
                <a:schemeClr val="accent1"/>
              </a:solidFill>
              <a:latin typeface="+mj-lt"/>
            </a:endParaRPr>
          </a:p>
        </p:txBody>
      </p:sp>
    </p:spTree>
    <p:custDataLst>
      <p:tags r:id="rId1"/>
    </p:custDataLst>
    <p:extLst>
      <p:ext uri="{BB962C8B-B14F-4D97-AF65-F5344CB8AC3E}">
        <p14:creationId xmlns:p14="http://schemas.microsoft.com/office/powerpoint/2010/main" val="3274101635"/>
      </p:ext>
    </p:extLst>
  </p:cSld>
  <p:clrMapOvr>
    <a:masterClrMapping/>
  </p:clrMapOvr>
  <mc:AlternateContent xmlns:mc="http://schemas.openxmlformats.org/markup-compatibility/2006" xmlns:p14="http://schemas.microsoft.com/office/powerpoint/2010/main">
    <mc:Choice Requires="p14">
      <p:transition advTm="20256" p14:dur="2000" spd="slow"/>
    </mc:Choice>
    <mc:Fallback xmlns="">
      <p:transition advTm="202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xEl>
                                              <p:pRg end="0" st="0"/>
                                            </p:txEl>
                                          </p:spTgt>
                                        </p:tgtEl>
                                        <p:attrNameLst>
                                          <p:attrName>style.visibility</p:attrName>
                                        </p:attrNameLst>
                                      </p:cBhvr>
                                      <p:to>
                                        <p:strVal val="visible"/>
                                      </p:to>
                                    </p:set>
                                    <p:animEffect filter="fade" transition="in">
                                      <p:cBhvr>
                                        <p:cTn dur="500" id="7"/>
                                        <p:tgtEl>
                                          <p:spTgt spid="4">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1" st="1"/>
                                            </p:txEl>
                                          </p:spTgt>
                                        </p:tgtEl>
                                        <p:attrNameLst>
                                          <p:attrName>style.visibility</p:attrName>
                                        </p:attrNameLst>
                                      </p:cBhvr>
                                      <p:to>
                                        <p:strVal val="visible"/>
                                      </p:to>
                                    </p:set>
                                    <p:animEffect filter="fade" transition="in">
                                      <p:cBhvr>
                                        <p:cTn dur="500" id="12"/>
                                        <p:tgtEl>
                                          <p:spTgt spid="4">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2" st="2"/>
                                            </p:txEl>
                                          </p:spTgt>
                                        </p:tgtEl>
                                        <p:attrNameLst>
                                          <p:attrName>style.visibility</p:attrName>
                                        </p:attrNameLst>
                                      </p:cBhvr>
                                      <p:to>
                                        <p:strVal val="visible"/>
                                      </p:to>
                                    </p:set>
                                    <p:animEffect filter="fade" transition="in">
                                      <p:cBhvr>
                                        <p:cTn dur="500" id="17"/>
                                        <p:tgtEl>
                                          <p:spTgt spid="4">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3" st="3"/>
                                            </p:txEl>
                                          </p:spTgt>
                                        </p:tgtEl>
                                        <p:attrNameLst>
                                          <p:attrName>style.visibility</p:attrName>
                                        </p:attrNameLst>
                                      </p:cBhvr>
                                      <p:to>
                                        <p:strVal val="visible"/>
                                      </p:to>
                                    </p:set>
                                    <p:animEffect filter="fade" transition="in">
                                      <p:cBhvr>
                                        <p:cTn dur="500" id="22"/>
                                        <p:tgtEl>
                                          <p:spTgt spid="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UUID" val="{F88D0073-1721-487A-B7A0-1E64BDB8B466}"/>
  <p:tag name="ISPRING_ULTRA_SCORM_COURCE_TITLE" val="3.1.4 Creating categories and category combinations"/>
  <p:tag name="ISPRING_PRESENTATION_TITLE" val="3.1.4 Creating categories and category combinations"/>
  <p:tag name="FLASHSPRING_ZOOM_TAG" val="76"/>
  <p:tag name="ISPRING_PRESENTATION_INFO_2" val="&lt;?xml version=&quot;1.0&quot; encoding=&quot;UTF-8&quot; standalone=&quot;no&quot; ?&gt;&#10;&lt;presentation2&gt;&#10;&#10;  &lt;slides&gt;&#10;    &lt;slide id=&quot;{D9431B78-0477-44B4-A9E4-5B390EEC058D}&quot; pptId=&quot;299&quot;/&gt;&#10;    &lt;slide id=&quot;{45B05293-1869-4AAC-AC35-B10A85DF1FA6}&quot; pptId=&quot;307&quot;/&gt;&#10;    &lt;slide id=&quot;{7B967941-D2F2-4394-B32D-34E235C2502D}&quot; pptId=&quot;304&quot;/&gt;&#10;    &lt;slide id=&quot;{7A3A31EA-9982-444F-B57D-8D59602C1D8F}&quot; pptId=&quot;305&quot;/&gt;&#10;    &lt;slide id=&quot;{C51EBE91-4747-40F8-9257-D635DD996F5C}&quot; pptId=&quot;310&quot;/&gt;&#10;    &lt;slide id=&quot;{F35E4ADA-C08C-4393-8830-7E81D003D3AA}&quot; pptId=&quot;306&quot;/&gt;&#10;    &lt;slide id=&quot;{6C021399-B327-4894-AEE3-3B8264136B73}&quot; pptId=&quot;302&quot;/&gt;&#10;    &lt;slide id=&quot;{9FFF0774-88FD-4C1F-9926-1A5C546FF457}&quot; pptId=&quot;272&quot;/&gt;&#10;  &lt;/slides&gt;&#10;&#10;  &lt;narration&gt;&#10;    &lt;audioTracks&gt;&#10;      &lt;audioTrack muted=&quot;false&quot; name=&quot;Intro&quot; resource=&quot;8a91b0fd&quot; slideId=&quot;{D9431B78-0477-44B4-A9E4-5B390EEC058D}&quot; startTime=&quot;0&quot; stepIndex=&quot;0&quot; volume=&quot;1&quot;&gt;&#10;        &lt;audio channels=&quot;2&quot; format=&quot;fltp&quot; sampleRate=&quot;44100&quot;/&gt;&#10;      &lt;/audioTrack&gt;&#10;      &lt;audioTrack muted=&quot;false&quot; name=&quot;outro&quot; resource=&quot;0318d3c7&quot; slideId=&quot;{9FFF0774-88FD-4C1F-9926-1A5C546FF457}&quot; startTime=&quot;0&quot; stepIndex=&quot;0&quot; volume=&quot;1&quot;&gt;&#10;        &lt;audio channels=&quot;2&quot; format=&quot;fltp&quot; sampleRate=&quot;44100&quot;/&gt;&#10;      &lt;/audioTrack&gt;&#10;      &lt;audioTrack muted=&quot;false&quot; name=&quot;Slide 2&quot; resource=&quot;53af1139&quot; slideId=&quot;{45B05293-1869-4AAC-AC35-B10A85DF1FA6}&quot; startTime=&quot;0&quot; stepIndex=&quot;0&quot; volume=&quot;1&quot;&gt;&#10;        &lt;audio channels=&quot;2&quot; format=&quot;fltp&quot; sampleRate=&quot;48000&quot;/&gt;&#10;      &lt;/audioTrack&gt;&#10;      &lt;audioTrack muted=&quot;false&quot; name=&quot;Slide 4&quot; resource=&quot;fb211fd1&quot; slideId=&quot;{7A3A31EA-9982-444F-B57D-8D59602C1D8F}&quot; startTime=&quot;0&quot; stepIndex=&quot;0&quot; volume=&quot;1&quot;&gt;&#10;        &lt;audio channels=&quot;2&quot; format=&quot;fltp&quot; sampleRate=&quot;48000&quot;/&gt;&#10;      &lt;/audioTrack&gt;&#10;      &lt;audioTrack muted=&quot;false&quot; name=&quot;Slide 5&quot; resource=&quot;f5da573b&quot; slideId=&quot;{C51EBE91-4747-40F8-9257-D635DD996F5C}&quot; startTime=&quot;0&quot; stepIndex=&quot;0&quot; volume=&quot;1&quot;&gt;&#10;        &lt;audio channels=&quot;2&quot; format=&quot;fltp&quot; sampleRate=&quot;48000&quot;/&gt;&#10;      &lt;/audioTrack&gt;&#10;      &lt;audioTrack muted=&quot;false&quot; name=&quot;Slide 7&quot; resource=&quot;93af1747&quot; slideId=&quot;{6C021399-B327-4894-AEE3-3B8264136B73}&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Ale's tests&quot;,&quot;onlineDestinationFolderId&quot;:&quot;18067c90-98c3-11eb-8553-e2d71c35dcd6&quot;,&quot;onlineDestinationUrl&quot;:&quot;dhis2-academy.ispring.com&quot;,&quot;uploadSources&quot;:true}}"/>
  <p:tag name="ISPRING_SCREEN_RECS_UPDATED" val="D:\DHIS2_Projects\DHIS2Fundamentals2.0\DHIS2Customization\iSpring_V1.0\3.1.4 Creating categories and category combinations\3.1.4 CreatingCategoriesAndCategoryCombinations"/>
  <p:tag name="ISPRING_RESOURCE_FOLDER" val="D:\DHIS2_Projects\DHIS2Fundamentals2.0\DHIS2Customization\iSpring_V1.0\3.1.4 Creating categories and category combinations\3.1.4 CreatingCategoriesAndCategoryCombinations"/>
  <p:tag name="ISPRING_PRESENTATION_PATH" val="D:\DHIS2_Projects\DHIS2Fundamentals2.0\DHIS2Customization\iSpring_V1.0\3.1.4 Creating categories and category combinations\3.1.4 CreatingCategoriesAndCategoryCombinations.pptx"/>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D9431B78-0477-44B4-A9E4-5B390EEC058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221FF6A-F00D-46DE-BABC-F5E42BCFE16D}:307"/>
  <p:tag name="GENSWF_ADVANCE_TIME" val="14.352"/>
  <p:tag name="TIMING" val="|1.859|4.845|2.22|2.107|1.61"/>
  <p:tag name="ISPRING_SLIDE_ID_2" val="{45B05293-1869-4AAC-AC35-B10A85DF1FA6}"/>
  <p:tag name="ISPRING_SLIDE_INDENT_LEVEL" val="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5E6365-663A-4EDE-97DE-34A457A9378E}:304"/>
  <p:tag name="GENSWF_ADVANCE_TIME" val="167.382"/>
  <p:tag name="ISPRING_SLIDE_ID_2" val="{7B967941-D2F2-4394-B32D-34E235C2502D}"/>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8C4CE06-5E80-4F56-9D96-3E94CD552A0C}:305"/>
  <p:tag name="GENSWF_ADVANCE_TIME" val="33.024"/>
  <p:tag name="TIMING" val="|2.069|3.032|3.56|8.094|1.734|4.8|4.919|3.234"/>
  <p:tag name="ISPRING_SLIDE_ID_2" val="{7A3A31EA-9982-444F-B57D-8D59602C1D8F}"/>
  <p:tag name="ISPRING_SLIDE_INDENT_LEVEL" val="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E1A83F-4E69-4479-8A99-0AEF4B44231E}:310"/>
  <p:tag name="TIMING" val="|1.14"/>
  <p:tag name="GENSWF_ADVANCE_TIME" val="18.624"/>
  <p:tag name="ISPRING_SLIDE_ID_2" val="{C51EBE91-4747-40F8-9257-D635DD996F5C}"/>
  <p:tag name="ISPRING_SLIDE_INDENT_LEVEL" val="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0C772A-1099-4946-8B07-47C90F211ABB}:306"/>
  <p:tag name="GENSWF_ADVANCE_TIME" val="116.629"/>
  <p:tag name="ISPRING_SLIDE_ID_2" val="{F35E4ADA-C08C-4393-8830-7E81D003D3AA}"/>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08BE1B-5DB0-4B3C-B929-C79329D9FE19}:302"/>
  <p:tag name="GENSWF_ADVANCE_TIME" val="20.256"/>
  <p:tag name="TIMING" val="|1.411|3.234|5.36|5.875"/>
  <p:tag name="ISPRING_SLIDE_ID_2" val="{6C021399-B327-4894-AEE3-3B8264136B73}"/>
  <p:tag name="ISPRING_SLIDE_INDENT_LEVEL" val="0"/>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9FFF0774-88FD-4C1F-9926-1A5C546FF457}"/>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11078</TotalTime>
  <Words>1059</Words>
  <Application>Microsoft Macintosh PowerPoint</Application>
  <PresentationFormat>Widescreen</PresentationFormat>
  <Paragraphs>80</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In this video, you will see..</vt:lpstr>
      <vt:lpstr>`</vt:lpstr>
      <vt:lpstr>Category combinations</vt:lpstr>
      <vt:lpstr>Category combinations</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3.1.4 Creating categories and category combinations</dc:title>
  <dc:subject>elearning</dc:subject>
  <dc:creator>Alejandra Avila</dc:creator>
  <cp:lastModifiedBy>Simona Sekerova</cp:lastModifiedBy>
  <cp:revision>489</cp:revision>
  <cp:lastPrinted>2021-06-09T13:32:46Z</cp:lastPrinted>
  <dcterms:created xsi:type="dcterms:W3CDTF">2021-02-03T12:41:27Z</dcterms:created>
  <dcterms:modified xsi:type="dcterms:W3CDTF">2023-04-13T11:38:54Z</dcterms:modified>
</cp:coreProperties>
</file>